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90" y="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294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1189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3682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5297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8191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94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0076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712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3720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1592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997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1E5DD-3B44-42C9-B88B-2EAD9AA9595E}" type="datetimeFigureOut">
              <a:rPr lang="en-US" smtClean="0"/>
              <a:pPr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BF276-BAA2-49FE-BD30-97EA815CED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099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57200"/>
            <a:ext cx="8305800" cy="6172200"/>
          </a:xfrm>
        </p:spPr>
        <p:txBody>
          <a:bodyPr>
            <a:noAutofit/>
          </a:bodyPr>
          <a:lstStyle/>
          <a:p>
            <a:pPr algn="l"/>
            <a:r>
              <a:rPr lang="sq-AL" sz="1400" dirty="0">
                <a:solidFill>
                  <a:schemeClr val="tx1"/>
                </a:solidFill>
              </a:rPr>
              <a:t>SHEMBULL 1</a:t>
            </a:r>
            <a:endParaRPr lang="en-US" sz="1400" dirty="0">
              <a:solidFill>
                <a:schemeClr val="tx1"/>
              </a:solidFill>
            </a:endParaRPr>
          </a:p>
          <a:p>
            <a:r>
              <a:rPr lang="sq-AL" sz="1400" u="sng" dirty="0" smtClean="0">
                <a:solidFill>
                  <a:schemeClr val="tx1"/>
                </a:solidFill>
              </a:rPr>
              <a:t>N</a:t>
            </a:r>
            <a:r>
              <a:rPr lang="en-US" sz="1400" u="sng" dirty="0" smtClean="0">
                <a:solidFill>
                  <a:schemeClr val="tx1"/>
                </a:solidFill>
              </a:rPr>
              <a:t>ENI</a:t>
            </a:r>
            <a:r>
              <a:rPr lang="sq-AL" sz="1400" u="sng" dirty="0" smtClean="0">
                <a:solidFill>
                  <a:schemeClr val="tx1"/>
                </a:solidFill>
              </a:rPr>
              <a:t> </a:t>
            </a:r>
            <a:r>
              <a:rPr lang="sq-AL" sz="1400" u="sng" dirty="0">
                <a:solidFill>
                  <a:schemeClr val="tx1"/>
                </a:solidFill>
              </a:rPr>
              <a:t>Ç</a:t>
            </a:r>
            <a:r>
              <a:rPr lang="en-US" sz="1400" u="sng" dirty="0">
                <a:solidFill>
                  <a:schemeClr val="tx1"/>
                </a:solidFill>
              </a:rPr>
              <a:t>, </a:t>
            </a:r>
            <a:r>
              <a:rPr lang="en-US" sz="1400" u="sng" dirty="0" err="1" smtClean="0">
                <a:solidFill>
                  <a:schemeClr val="tx1"/>
                </a:solidFill>
              </a:rPr>
              <a:t>Pika</a:t>
            </a:r>
            <a:r>
              <a:rPr lang="en-US" sz="1400" u="sng" dirty="0" smtClean="0">
                <a:solidFill>
                  <a:schemeClr val="tx1"/>
                </a:solidFill>
              </a:rPr>
              <a:t> 3 </a:t>
            </a:r>
            <a:r>
              <a:rPr lang="en-US" sz="1400" u="sng" dirty="0" err="1" smtClean="0">
                <a:solidFill>
                  <a:schemeClr val="tx1"/>
                </a:solidFill>
              </a:rPr>
              <a:t>i</a:t>
            </a:r>
            <a:r>
              <a:rPr lang="en-US" sz="1400" u="sng" dirty="0" smtClean="0">
                <a:solidFill>
                  <a:schemeClr val="tx1"/>
                </a:solidFill>
              </a:rPr>
              <a:t> </a:t>
            </a:r>
            <a:r>
              <a:rPr lang="en-US" sz="1400" u="sng" dirty="0" err="1" smtClean="0">
                <a:solidFill>
                  <a:schemeClr val="tx1"/>
                </a:solidFill>
              </a:rPr>
              <a:t>KUSHTETUTëS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US" sz="1400" u="sng" dirty="0" smtClean="0">
              <a:solidFill>
                <a:schemeClr val="tx1"/>
              </a:solidFill>
            </a:endParaRPr>
          </a:p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ORIGJINALI</a:t>
            </a:r>
            <a:endParaRPr lang="en-US" sz="1600" dirty="0">
              <a:solidFill>
                <a:schemeClr val="tx1"/>
              </a:solidFill>
            </a:endParaRPr>
          </a:p>
          <a:p>
            <a:r>
              <a:rPr lang="sq-AL" sz="1600" dirty="0">
                <a:solidFill>
                  <a:schemeClr val="tx1"/>
                </a:solidFill>
              </a:rPr>
              <a:t> </a:t>
            </a:r>
            <a:endParaRPr lang="en-US" sz="1600" dirty="0">
              <a:solidFill>
                <a:schemeClr val="tx1"/>
              </a:solidFill>
            </a:endParaRPr>
          </a:p>
          <a:p>
            <a:pPr marL="228600" indent="-228600" algn="l">
              <a:spcBef>
                <a:spcPts val="336"/>
              </a:spcBef>
            </a:pPr>
            <a:r>
              <a:rPr lang="sq-AL" sz="1600" dirty="0">
                <a:solidFill>
                  <a:srgbClr val="000000"/>
                </a:solidFill>
              </a:rPr>
              <a:t>Institucionet shtetërore të Republikës së S</a:t>
            </a:r>
            <a:r>
              <a:rPr lang="en-US" sz="1600" dirty="0" err="1">
                <a:solidFill>
                  <a:srgbClr val="000000"/>
                </a:solidFill>
              </a:rPr>
              <a:t>hq</a:t>
            </a:r>
            <a:r>
              <a:rPr lang="sq-AL" sz="1600" dirty="0">
                <a:solidFill>
                  <a:srgbClr val="000000"/>
                </a:solidFill>
              </a:rPr>
              <a:t>ipërisë BASHKËPUNOJNË me Komisionin dhe Kolegjin e Apelimit, DUKE VËNË NË DISPOZICION të tyre informacionin e kërkuar, si dhe duke siguruar akses të drejtpërdrejtë në të dhënat. Ata mund të japin mendime ose të bëjnë propozime konkrete, sipas ligjit.</a:t>
            </a:r>
            <a:endParaRPr lang="en-US" sz="1600" dirty="0"/>
          </a:p>
          <a:p>
            <a:endParaRPr lang="en-US" sz="1600" dirty="0" smtClean="0">
              <a:solidFill>
                <a:schemeClr val="tx1"/>
              </a:solidFill>
            </a:endParaRPr>
          </a:p>
          <a:p>
            <a:r>
              <a:rPr lang="sq-AL" sz="1600" dirty="0">
                <a:solidFill>
                  <a:schemeClr val="tx1"/>
                </a:solidFill>
              </a:rPr>
              <a:t> </a:t>
            </a:r>
            <a:endParaRPr lang="en-US" sz="1600" dirty="0">
              <a:solidFill>
                <a:schemeClr val="tx1"/>
              </a:solidFill>
            </a:endParaRPr>
          </a:p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Si </a:t>
            </a:r>
            <a:r>
              <a:rPr lang="en-US" sz="1600" dirty="0" err="1" smtClean="0">
                <a:solidFill>
                  <a:schemeClr val="tx1"/>
                </a:solidFill>
              </a:rPr>
              <a:t>është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sq-AL" sz="1600" dirty="0" smtClean="0">
                <a:solidFill>
                  <a:schemeClr val="tx1"/>
                </a:solidFill>
              </a:rPr>
              <a:t>përkth</a:t>
            </a:r>
            <a:r>
              <a:rPr lang="en-US" sz="1600" dirty="0" err="1" smtClean="0">
                <a:solidFill>
                  <a:schemeClr val="tx1"/>
                </a:solidFill>
              </a:rPr>
              <a:t>yer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më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anglisht</a:t>
            </a:r>
            <a:endParaRPr lang="en-US" sz="1600" dirty="0" smtClean="0">
              <a:solidFill>
                <a:schemeClr val="tx1"/>
              </a:solidFill>
            </a:endParaRPr>
          </a:p>
          <a:p>
            <a:pPr algn="l"/>
            <a:endParaRPr lang="en-US" sz="1600" u="sng" dirty="0">
              <a:solidFill>
                <a:schemeClr val="tx1"/>
              </a:solidFill>
            </a:endParaRPr>
          </a:p>
          <a:p>
            <a:pPr marL="231775" indent="-231775" algn="l"/>
            <a:r>
              <a:rPr lang="sq-AL" sz="1600" dirty="0" smtClean="0">
                <a:solidFill>
                  <a:schemeClr val="tx1"/>
                </a:solidFill>
              </a:rPr>
              <a:t>Institucionet </a:t>
            </a:r>
            <a:r>
              <a:rPr lang="sq-AL" sz="1600" dirty="0">
                <a:solidFill>
                  <a:schemeClr val="tx1"/>
                </a:solidFill>
              </a:rPr>
              <a:t>shtetërore të Republikës së Shqipërisë </a:t>
            </a:r>
            <a:r>
              <a:rPr lang="sq-AL" sz="1600" dirty="0" smtClean="0">
                <a:solidFill>
                  <a:schemeClr val="tx1"/>
                </a:solidFill>
              </a:rPr>
              <a:t>BASHKËPUNOJNË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sq-AL" sz="1600" dirty="0" smtClean="0">
                <a:solidFill>
                  <a:schemeClr val="tx1"/>
                </a:solidFill>
              </a:rPr>
              <a:t>me </a:t>
            </a:r>
            <a:r>
              <a:rPr lang="sq-AL" sz="1600" dirty="0">
                <a:solidFill>
                  <a:schemeClr val="tx1"/>
                </a:solidFill>
              </a:rPr>
              <a:t>Komisionin dhe Kolegjin e </a:t>
            </a:r>
            <a:r>
              <a:rPr lang="sq-AL" sz="1600" dirty="0" smtClean="0">
                <a:solidFill>
                  <a:schemeClr val="tx1"/>
                </a:solidFill>
              </a:rPr>
              <a:t>Apelimit</a:t>
            </a:r>
            <a:r>
              <a:rPr lang="en-US" sz="1600" dirty="0" smtClean="0">
                <a:solidFill>
                  <a:schemeClr val="tx1"/>
                </a:solidFill>
              </a:rPr>
              <a:t> DHE VËNË NË </a:t>
            </a:r>
            <a:r>
              <a:rPr lang="sq-AL" sz="1600" dirty="0" smtClean="0">
                <a:solidFill>
                  <a:schemeClr val="tx1"/>
                </a:solidFill>
              </a:rPr>
              <a:t> DISPOZICION të </a:t>
            </a:r>
            <a:r>
              <a:rPr lang="sq-AL" sz="1600" dirty="0">
                <a:solidFill>
                  <a:schemeClr val="tx1"/>
                </a:solidFill>
              </a:rPr>
              <a:t>tyre informacionin e kërkuar, si dhe duke siguruar akses të drejtpërdrejtë në të dhënat. Ata mund të japin mendime ose të bëjnë propozime konkrete, sipas ligjit.</a:t>
            </a:r>
            <a:endParaRPr lang="en-US" sz="1600" dirty="0">
              <a:solidFill>
                <a:schemeClr val="tx1"/>
              </a:solidFill>
            </a:endParaRPr>
          </a:p>
          <a:p>
            <a:pPr marL="231775" indent="-231775" algn="l"/>
            <a:endParaRPr lang="en-US" sz="1600" dirty="0" smtClean="0">
              <a:solidFill>
                <a:srgbClr val="C00000"/>
              </a:solidFill>
            </a:endParaRPr>
          </a:p>
          <a:p>
            <a:endParaRPr lang="en-US" sz="1600" dirty="0" smtClean="0">
              <a:solidFill>
                <a:schemeClr val="tx1"/>
              </a:solidFill>
            </a:endParaRPr>
          </a:p>
          <a:p>
            <a:pPr algn="l"/>
            <a:r>
              <a:rPr lang="en-US" sz="1600" dirty="0" err="1" smtClean="0">
                <a:solidFill>
                  <a:schemeClr val="tx1"/>
                </a:solidFill>
              </a:rPr>
              <a:t>Kushtetua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ka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krijuar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marrëdhënie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vartësie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të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institucioneve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shtetërore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ndaj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</a:t>
            </a:r>
            <a:r>
              <a:rPr lang="en-US" sz="1600" dirty="0" err="1" smtClean="0">
                <a:solidFill>
                  <a:schemeClr val="tx1"/>
                </a:solidFill>
              </a:rPr>
              <a:t>omisionit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të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Vetingut</a:t>
            </a:r>
            <a:r>
              <a:rPr lang="en-US" sz="1600" dirty="0" smtClean="0">
                <a:solidFill>
                  <a:schemeClr val="tx1"/>
                </a:solidFill>
              </a:rPr>
              <a:t> (</a:t>
            </a:r>
            <a:r>
              <a:rPr lang="en-US" sz="1600" dirty="0" err="1" smtClean="0">
                <a:solidFill>
                  <a:schemeClr val="tx1"/>
                </a:solidFill>
              </a:rPr>
              <a:t>në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ushtrimin</a:t>
            </a:r>
            <a:r>
              <a:rPr lang="en-US" sz="1600" dirty="0" smtClean="0">
                <a:solidFill>
                  <a:schemeClr val="tx1"/>
                </a:solidFill>
              </a:rPr>
              <a:t> e </a:t>
            </a:r>
            <a:r>
              <a:rPr lang="en-US" sz="1600" dirty="0" err="1" smtClean="0">
                <a:solidFill>
                  <a:schemeClr val="tx1"/>
                </a:solidFill>
              </a:rPr>
              <a:t>detyrave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të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komisionit</a:t>
            </a:r>
            <a:r>
              <a:rPr lang="en-US" sz="1600" dirty="0" smtClean="0">
                <a:solidFill>
                  <a:schemeClr val="tx1"/>
                </a:solidFill>
              </a:rPr>
              <a:t>) </a:t>
            </a:r>
            <a:r>
              <a:rPr lang="en-US" sz="1600" dirty="0" err="1" smtClean="0">
                <a:solidFill>
                  <a:schemeClr val="tx1"/>
                </a:solidFill>
              </a:rPr>
              <a:t>ndërsa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teksti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i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përkthyer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krijon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përshtypjen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sikur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Kushtetuta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ka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vendosur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marrëdhënie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barazie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funksionale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mes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tyre</a:t>
            </a:r>
            <a:r>
              <a:rPr lang="en-US" sz="1600" dirty="0" smtClean="0">
                <a:solidFill>
                  <a:schemeClr val="tx1"/>
                </a:solidFill>
              </a:rPr>
              <a:t>, duke </a:t>
            </a:r>
            <a:r>
              <a:rPr lang="en-US" sz="1600" dirty="0" err="1" smtClean="0">
                <a:solidFill>
                  <a:schemeClr val="tx1"/>
                </a:solidFill>
              </a:rPr>
              <a:t>krijuar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përshtypjen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tjetër</a:t>
            </a:r>
            <a:r>
              <a:rPr lang="en-US" sz="1600" dirty="0" smtClean="0">
                <a:solidFill>
                  <a:schemeClr val="tx1"/>
                </a:solidFill>
              </a:rPr>
              <a:t> se </a:t>
            </a:r>
            <a:r>
              <a:rPr lang="en-US" sz="1600" dirty="0" err="1">
                <a:solidFill>
                  <a:schemeClr val="tx1"/>
                </a:solidFill>
              </a:rPr>
              <a:t>n</a:t>
            </a:r>
            <a:r>
              <a:rPr lang="en-US" sz="1600" dirty="0" err="1" smtClean="0">
                <a:solidFill>
                  <a:schemeClr val="tx1"/>
                </a:solidFill>
              </a:rPr>
              <a:t>uk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është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shkelje</a:t>
            </a:r>
            <a:r>
              <a:rPr lang="en-US" sz="1600" dirty="0" smtClean="0">
                <a:solidFill>
                  <a:schemeClr val="tx1"/>
                </a:solidFill>
              </a:rPr>
              <a:t> e </a:t>
            </a:r>
            <a:r>
              <a:rPr lang="en-US" sz="1600" dirty="0" err="1" smtClean="0">
                <a:solidFill>
                  <a:schemeClr val="tx1"/>
                </a:solidFill>
              </a:rPr>
              <a:t>Kushtetutës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që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ato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të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ushtrojnë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kompetencat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që</a:t>
            </a:r>
            <a:r>
              <a:rPr lang="en-US" sz="1600" dirty="0" smtClean="0">
                <a:solidFill>
                  <a:schemeClr val="tx1"/>
                </a:solidFill>
              </a:rPr>
              <a:t> u </a:t>
            </a:r>
            <a:r>
              <a:rPr lang="en-US" sz="1600" dirty="0" err="1" smtClean="0">
                <a:solidFill>
                  <a:schemeClr val="tx1"/>
                </a:solidFill>
              </a:rPr>
              <a:t>jep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ligji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i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vetingut</a:t>
            </a:r>
            <a:r>
              <a:rPr lang="en-US" sz="1600" dirty="0" smtClean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824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6278562"/>
          </a:xfrm>
        </p:spPr>
        <p:txBody>
          <a:bodyPr>
            <a:noAutofit/>
          </a:bodyPr>
          <a:lstStyle/>
          <a:p>
            <a:pPr algn="l"/>
            <a:r>
              <a:rPr lang="sq-AL" sz="1800" b="1" u="sng" dirty="0">
                <a:solidFill>
                  <a:schemeClr val="tx1"/>
                </a:solidFill>
              </a:rPr>
              <a:t>SHEMBULL </a:t>
            </a:r>
            <a:r>
              <a:rPr lang="en-US" sz="1800" b="1" u="sng" dirty="0" smtClean="0">
                <a:solidFill>
                  <a:schemeClr val="tx1"/>
                </a:solidFill>
              </a:rPr>
              <a:t>2</a:t>
            </a:r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sq-AL" sz="1800" dirty="0"/>
              <a:t>Neni </a:t>
            </a:r>
            <a:r>
              <a:rPr lang="en-US" sz="1800" dirty="0"/>
              <a:t>B, </a:t>
            </a:r>
            <a:r>
              <a:rPr lang="en-US" sz="1800" dirty="0" err="1"/>
              <a:t>pika</a:t>
            </a:r>
            <a:r>
              <a:rPr lang="en-US" sz="1800" dirty="0"/>
              <a:t> </a:t>
            </a:r>
            <a:r>
              <a:rPr lang="en-US" sz="1800" dirty="0" smtClean="0"/>
              <a:t>3 </a:t>
            </a:r>
            <a:r>
              <a:rPr lang="en-US" sz="1800" dirty="0" err="1" smtClean="0"/>
              <a:t>i</a:t>
            </a:r>
            <a:r>
              <a:rPr lang="en-US" sz="1800" dirty="0" smtClean="0"/>
              <a:t> </a:t>
            </a:r>
            <a:r>
              <a:rPr lang="en-US" sz="1800" dirty="0" err="1" smtClean="0"/>
              <a:t>Kushtetutës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u="sng" dirty="0" smtClean="0"/>
              <a:t/>
            </a:r>
            <a:br>
              <a:rPr lang="en-US" sz="1800" u="sng" dirty="0" smtClean="0"/>
            </a:br>
            <a:r>
              <a:rPr lang="en-US" sz="1800" dirty="0" smtClean="0"/>
              <a:t>ORIGJINALI </a:t>
            </a:r>
            <a:r>
              <a:rPr lang="sq-AL" sz="900" b="1" dirty="0">
                <a:solidFill>
                  <a:schemeClr val="tx1"/>
                </a:solidFill>
              </a:rPr>
              <a:t> </a:t>
            </a:r>
            <a:r>
              <a:rPr lang="en-US" sz="900" b="1" dirty="0" smtClean="0">
                <a:solidFill>
                  <a:schemeClr val="tx1"/>
                </a:solidFill>
              </a:rPr>
              <a:t/>
            </a:r>
            <a:br>
              <a:rPr lang="en-US" sz="900" b="1" dirty="0" smtClean="0">
                <a:solidFill>
                  <a:schemeClr val="tx1"/>
                </a:solidFill>
              </a:rPr>
            </a:br>
            <a:endParaRPr lang="en-US" sz="900" dirty="0">
              <a:solidFill>
                <a:schemeClr val="tx1"/>
              </a:solidFill>
            </a:endParaRPr>
          </a:p>
          <a:p>
            <a:pPr algn="l"/>
            <a:r>
              <a:rPr lang="sq-AL" sz="1800" dirty="0" smtClean="0"/>
              <a:t>Vëzhguesi </a:t>
            </a:r>
            <a:r>
              <a:rPr lang="sq-AL" sz="1800" dirty="0"/>
              <a:t>ndërkombëtar ushtron këto detyra: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sq-AL" sz="1800" dirty="0" smtClean="0"/>
              <a:t>a</a:t>
            </a:r>
            <a:r>
              <a:rPr lang="en-US" sz="1800" dirty="0" smtClean="0"/>
              <a:t>.</a:t>
            </a:r>
            <a:r>
              <a:rPr lang="sq-AL" sz="1800" dirty="0" smtClean="0"/>
              <a:t> </a:t>
            </a:r>
            <a:r>
              <a:rPr lang="sq-AL" sz="1800" dirty="0"/>
              <a:t>i jep rekomandime Kuvendit lidhur me kualifikimin dhe përzgjedhjen e kandidatëve për pozicionin e anëtarit të Komisionit, gjyqtarit të Kolegjit të Apelimit dhe Komisionerit Publik;</a:t>
            </a:r>
            <a:r>
              <a:rPr lang="en-US" sz="1800" dirty="0"/>
              <a:t/>
            </a:r>
            <a:br>
              <a:rPr lang="en-US" sz="1800" dirty="0"/>
            </a:br>
            <a:endParaRPr lang="en-US" sz="1200" dirty="0" smtClean="0">
              <a:solidFill>
                <a:schemeClr val="tx1"/>
              </a:solidFill>
            </a:endParaRPr>
          </a:p>
          <a:p>
            <a:pPr algn="l"/>
            <a:r>
              <a:rPr lang="en-US" sz="1800" dirty="0" smtClean="0"/>
              <a:t>Si </a:t>
            </a:r>
            <a:r>
              <a:rPr lang="en-US" sz="1800" dirty="0" err="1" smtClean="0"/>
              <a:t>është</a:t>
            </a:r>
            <a:r>
              <a:rPr lang="en-US" sz="1800" dirty="0" smtClean="0"/>
              <a:t> </a:t>
            </a:r>
            <a:r>
              <a:rPr lang="sq-AL" sz="1800" dirty="0" smtClean="0"/>
              <a:t>përkth</a:t>
            </a:r>
            <a:r>
              <a:rPr lang="en-US" sz="1800" dirty="0" err="1" smtClean="0"/>
              <a:t>yer</a:t>
            </a:r>
            <a:r>
              <a:rPr lang="en-US" sz="1800" dirty="0" smtClean="0"/>
              <a:t> </a:t>
            </a:r>
            <a:r>
              <a:rPr lang="en-US" sz="1800" dirty="0" err="1" smtClean="0"/>
              <a:t>më</a:t>
            </a:r>
            <a:r>
              <a:rPr lang="en-US" sz="1800" dirty="0" smtClean="0"/>
              <a:t> </a:t>
            </a:r>
            <a:r>
              <a:rPr lang="en-US" sz="1800" dirty="0" err="1" smtClean="0"/>
              <a:t>anglisht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sq-AL" sz="900" b="1" dirty="0">
                <a:solidFill>
                  <a:srgbClr val="C00000"/>
                </a:solidFill>
              </a:rPr>
              <a:t> </a:t>
            </a:r>
            <a:endParaRPr lang="en-US" sz="900" dirty="0">
              <a:solidFill>
                <a:srgbClr val="C00000"/>
              </a:solidFill>
            </a:endParaRPr>
          </a:p>
          <a:p>
            <a:pPr algn="l"/>
            <a:r>
              <a:rPr lang="sq-AL" sz="1800" dirty="0" smtClean="0"/>
              <a:t>Vëzhguesi </a:t>
            </a:r>
            <a:r>
              <a:rPr lang="sq-AL" sz="1800" dirty="0"/>
              <a:t>ndërkombëtar ushtron këto detyra: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a. </a:t>
            </a:r>
            <a:r>
              <a:rPr lang="sq-AL" sz="1800" dirty="0" smtClean="0"/>
              <a:t>i </a:t>
            </a:r>
            <a:r>
              <a:rPr lang="sq-AL" sz="1800" dirty="0"/>
              <a:t>jep rekomandime Kuvendit lidhur me kualifikimin dhe përzgjedhjen e kandidatëve për pozicionin e anëtarit të Komisionit, gjyqtarit të Kolegjit të Apelimit dhe Komisionerit </a:t>
            </a:r>
            <a:r>
              <a:rPr lang="sq-AL" sz="1800" dirty="0" smtClean="0"/>
              <a:t>Publik</a:t>
            </a:r>
            <a:r>
              <a:rPr lang="en-US" sz="1800" dirty="0"/>
              <a:t>,</a:t>
            </a:r>
            <a:r>
              <a:rPr lang="en-US" sz="1800" dirty="0" smtClean="0"/>
              <a:t> NË PËRPUTHJE ME RREGULLAT E PËRCAKTUAR ME LIGJ.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 smtClean="0"/>
              <a:t>Shtesa</a:t>
            </a:r>
            <a:r>
              <a:rPr lang="en-US" sz="1800" dirty="0" smtClean="0"/>
              <a:t> </a:t>
            </a:r>
            <a:r>
              <a:rPr lang="en-US" sz="1800" dirty="0" err="1" smtClean="0"/>
              <a:t>që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</a:t>
            </a:r>
            <a:r>
              <a:rPr lang="en-US" sz="1800" dirty="0" err="1" smtClean="0"/>
              <a:t>është</a:t>
            </a:r>
            <a:r>
              <a:rPr lang="en-US" sz="1800" dirty="0" smtClean="0"/>
              <a:t> </a:t>
            </a:r>
            <a:r>
              <a:rPr lang="en-US" sz="1800" dirty="0" err="1" smtClean="0"/>
              <a:t>bërë</a:t>
            </a:r>
            <a:r>
              <a:rPr lang="en-US" sz="1800" dirty="0" smtClean="0"/>
              <a:t> </a:t>
            </a:r>
            <a:r>
              <a:rPr lang="en-US" sz="1800" dirty="0" err="1" smtClean="0"/>
              <a:t>në</a:t>
            </a:r>
            <a:r>
              <a:rPr lang="en-US" sz="1800" dirty="0" smtClean="0"/>
              <a:t> </a:t>
            </a:r>
            <a:r>
              <a:rPr lang="en-US" sz="1800" dirty="0" err="1" smtClean="0"/>
              <a:t>përkthim</a:t>
            </a:r>
            <a:r>
              <a:rPr lang="en-US" sz="1800" dirty="0" smtClean="0"/>
              <a:t> </a:t>
            </a:r>
            <a:r>
              <a:rPr lang="en-US" sz="1800" dirty="0" err="1" smtClean="0"/>
              <a:t>kësaj</a:t>
            </a:r>
            <a:r>
              <a:rPr lang="en-US" sz="1800" dirty="0" smtClean="0"/>
              <a:t> pike </a:t>
            </a:r>
            <a:r>
              <a:rPr lang="en-US" sz="1800" dirty="0" err="1" smtClean="0"/>
              <a:t>të</a:t>
            </a:r>
            <a:r>
              <a:rPr lang="en-US" sz="1800" dirty="0" smtClean="0"/>
              <a:t> </a:t>
            </a:r>
            <a:r>
              <a:rPr lang="en-US" sz="1800" dirty="0" err="1" smtClean="0"/>
              <a:t>nenit</a:t>
            </a:r>
            <a:r>
              <a:rPr lang="en-US" sz="1800" dirty="0" smtClean="0"/>
              <a:t> B, </a:t>
            </a:r>
            <a:r>
              <a:rPr lang="en-US" sz="1800" dirty="0" err="1" smtClean="0"/>
              <a:t>i</a:t>
            </a:r>
            <a:r>
              <a:rPr lang="en-US" sz="1800" dirty="0" smtClean="0"/>
              <a:t> </a:t>
            </a:r>
            <a:r>
              <a:rPr lang="en-US" sz="1800" dirty="0" err="1" smtClean="0"/>
              <a:t>keqinformon</a:t>
            </a:r>
            <a:r>
              <a:rPr lang="en-US" sz="1800" dirty="0" smtClean="0"/>
              <a:t> </a:t>
            </a:r>
            <a:r>
              <a:rPr lang="en-US" sz="1800" dirty="0" err="1" smtClean="0"/>
              <a:t>sikur</a:t>
            </a:r>
            <a:r>
              <a:rPr lang="en-US" sz="1800" dirty="0" smtClean="0"/>
              <a:t> </a:t>
            </a:r>
            <a:r>
              <a:rPr lang="en-US" sz="1800" dirty="0" err="1" smtClean="0"/>
              <a:t>Kushtetuta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</a:t>
            </a:r>
            <a:r>
              <a:rPr lang="en-US" sz="1800" dirty="0" err="1" smtClean="0"/>
              <a:t>ka</a:t>
            </a:r>
            <a:r>
              <a:rPr lang="en-US" sz="1800" dirty="0" smtClean="0"/>
              <a:t> </a:t>
            </a:r>
            <a:r>
              <a:rPr lang="en-US" sz="1800" dirty="0" err="1" smtClean="0"/>
              <a:t>dhënë</a:t>
            </a:r>
            <a:r>
              <a:rPr lang="en-US" sz="1800" dirty="0" smtClean="0"/>
              <a:t> </a:t>
            </a:r>
            <a:r>
              <a:rPr lang="en-US" sz="1800" dirty="0" err="1" smtClean="0"/>
              <a:t>Kuvendit</a:t>
            </a:r>
            <a:r>
              <a:rPr lang="en-US" sz="1800" dirty="0" smtClean="0"/>
              <a:t> </a:t>
            </a:r>
            <a:r>
              <a:rPr lang="en-US" sz="1800" dirty="0" err="1" smtClean="0"/>
              <a:t>të</a:t>
            </a:r>
            <a:r>
              <a:rPr lang="en-US" sz="1800" dirty="0" smtClean="0"/>
              <a:t> </a:t>
            </a:r>
            <a:r>
              <a:rPr lang="en-US" sz="1800" dirty="0" err="1" smtClean="0"/>
              <a:t>cilat</a:t>
            </a:r>
            <a:r>
              <a:rPr lang="en-US" sz="1800" dirty="0" smtClean="0"/>
              <a:t> </a:t>
            </a:r>
            <a:r>
              <a:rPr lang="en-US" sz="1800" dirty="0" err="1" smtClean="0"/>
              <a:t>ajo</a:t>
            </a:r>
            <a:r>
              <a:rPr lang="en-US" sz="1800" dirty="0" smtClean="0"/>
              <a:t> </a:t>
            </a:r>
            <a:r>
              <a:rPr lang="en-US" sz="1800" dirty="0" err="1" smtClean="0"/>
              <a:t>në</a:t>
            </a:r>
            <a:r>
              <a:rPr lang="en-US" sz="1800" dirty="0" smtClean="0"/>
              <a:t> </a:t>
            </a:r>
            <a:r>
              <a:rPr lang="en-US" sz="1800" dirty="0" err="1" smtClean="0"/>
              <a:t>fakt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</a:t>
            </a:r>
            <a:r>
              <a:rPr lang="en-US" sz="1800" dirty="0" err="1" smtClean="0"/>
              <a:t>ruan</a:t>
            </a:r>
            <a:r>
              <a:rPr lang="en-US" sz="1800" dirty="0" smtClean="0"/>
              <a:t> </a:t>
            </a:r>
            <a:r>
              <a:rPr lang="en-US" sz="1800" dirty="0" err="1" smtClean="0"/>
              <a:t>për</a:t>
            </a:r>
            <a:r>
              <a:rPr lang="en-US" sz="1800" dirty="0" smtClean="0"/>
              <a:t> </a:t>
            </a:r>
            <a:r>
              <a:rPr lang="en-US" sz="1800" dirty="0" err="1" smtClean="0"/>
              <a:t>vete</a:t>
            </a:r>
            <a:r>
              <a:rPr lang="en-US" sz="1800" dirty="0" smtClean="0"/>
              <a:t> </a:t>
            </a:r>
            <a:r>
              <a:rPr lang="en-US" sz="1800" dirty="0" err="1" smtClean="0"/>
              <a:t>dhe</a:t>
            </a:r>
            <a:r>
              <a:rPr lang="en-US" sz="1800" dirty="0" smtClean="0"/>
              <a:t> </a:t>
            </a:r>
            <a:r>
              <a:rPr lang="en-US" sz="1800" dirty="0" err="1" smtClean="0"/>
              <a:t>nuk</a:t>
            </a:r>
            <a:r>
              <a:rPr lang="en-US" sz="1800" dirty="0" smtClean="0"/>
              <a:t> ja </a:t>
            </a:r>
            <a:r>
              <a:rPr lang="en-US" sz="1800" dirty="0" err="1" smtClean="0"/>
              <a:t>ka</a:t>
            </a:r>
            <a:r>
              <a:rPr lang="en-US" sz="1800" dirty="0" smtClean="0"/>
              <a:t> </a:t>
            </a:r>
            <a:r>
              <a:rPr lang="en-US" sz="1800" dirty="0" err="1" smtClean="0"/>
              <a:t>deleguar</a:t>
            </a:r>
            <a:r>
              <a:rPr lang="en-US" sz="1800" dirty="0" smtClean="0"/>
              <a:t> </a:t>
            </a:r>
            <a:r>
              <a:rPr lang="en-US" sz="1800" dirty="0" err="1" smtClean="0"/>
              <a:t>askujt</a:t>
            </a:r>
            <a:r>
              <a:rPr lang="en-US" sz="1800" dirty="0" smtClean="0"/>
              <a:t>. </a:t>
            </a:r>
            <a:r>
              <a:rPr lang="en-US" sz="1800" dirty="0" err="1" smtClean="0"/>
              <a:t>Në</a:t>
            </a:r>
            <a:r>
              <a:rPr lang="en-US" sz="1800" dirty="0" smtClean="0"/>
              <a:t> </a:t>
            </a:r>
            <a:r>
              <a:rPr lang="en-US" sz="1800" dirty="0" err="1" smtClean="0"/>
              <a:t>këtë</a:t>
            </a:r>
            <a:r>
              <a:rPr lang="en-US" sz="1800" dirty="0" smtClean="0"/>
              <a:t> </a:t>
            </a:r>
            <a:r>
              <a:rPr lang="en-US" sz="1800" dirty="0" err="1" smtClean="0"/>
              <a:t>mënyrë</a:t>
            </a:r>
            <a:r>
              <a:rPr lang="en-US" sz="1800" dirty="0" smtClean="0"/>
              <a:t>, </a:t>
            </a:r>
            <a:r>
              <a:rPr lang="en-US" sz="1800" dirty="0" err="1" smtClean="0"/>
              <a:t>duket</a:t>
            </a:r>
            <a:r>
              <a:rPr lang="en-US" sz="1800" dirty="0" smtClean="0"/>
              <a:t> </a:t>
            </a:r>
            <a:r>
              <a:rPr lang="en-US" sz="1800" dirty="0" err="1" smtClean="0"/>
              <a:t>sikur</a:t>
            </a:r>
            <a:r>
              <a:rPr lang="en-US" sz="1800" dirty="0" smtClean="0"/>
              <a:t> </a:t>
            </a:r>
            <a:r>
              <a:rPr lang="en-US" sz="1800" dirty="0" err="1" smtClean="0"/>
              <a:t>Kuvendi</a:t>
            </a:r>
            <a:r>
              <a:rPr lang="en-US" sz="1800" dirty="0" smtClean="0"/>
              <a:t> </a:t>
            </a:r>
            <a:r>
              <a:rPr lang="en-US" sz="1800" dirty="0" err="1" smtClean="0"/>
              <a:t>ka</a:t>
            </a:r>
            <a:r>
              <a:rPr lang="en-US" sz="1800" dirty="0" smtClean="0"/>
              <a:t> </a:t>
            </a:r>
            <a:r>
              <a:rPr lang="en-US" sz="1800" dirty="0" err="1" smtClean="0"/>
              <a:t>të</a:t>
            </a:r>
            <a:r>
              <a:rPr lang="en-US" sz="1800" dirty="0" smtClean="0"/>
              <a:t> </a:t>
            </a:r>
            <a:r>
              <a:rPr lang="en-US" sz="1800" dirty="0" err="1" smtClean="0"/>
              <a:t>drejtën</a:t>
            </a:r>
            <a:r>
              <a:rPr lang="en-US" sz="1800" dirty="0" smtClean="0"/>
              <a:t> </a:t>
            </a:r>
            <a:r>
              <a:rPr lang="en-US" sz="1800" dirty="0" err="1" smtClean="0"/>
              <a:t>të</a:t>
            </a:r>
            <a:r>
              <a:rPr lang="en-US" sz="1800" dirty="0" smtClean="0"/>
              <a:t> </a:t>
            </a:r>
            <a:r>
              <a:rPr lang="en-US" sz="1800" dirty="0" err="1" smtClean="0"/>
              <a:t>krijojë</a:t>
            </a:r>
            <a:r>
              <a:rPr lang="en-US" sz="1800" dirty="0" smtClean="0"/>
              <a:t> me </a:t>
            </a:r>
            <a:r>
              <a:rPr lang="en-US" sz="1800" dirty="0" err="1" smtClean="0"/>
              <a:t>ligjin</a:t>
            </a:r>
            <a:r>
              <a:rPr lang="en-US" sz="1800" dirty="0" smtClean="0"/>
              <a:t> e </a:t>
            </a:r>
            <a:r>
              <a:rPr lang="en-US" sz="1800" dirty="0" err="1" smtClean="0"/>
              <a:t>vetingut</a:t>
            </a:r>
            <a:r>
              <a:rPr lang="en-US" sz="1800" dirty="0" smtClean="0"/>
              <a:t> </a:t>
            </a:r>
            <a:r>
              <a:rPr lang="en-US" sz="1800" dirty="0" err="1" smtClean="0"/>
              <a:t>rregulla</a:t>
            </a:r>
            <a:r>
              <a:rPr lang="en-US" sz="1800" dirty="0" smtClean="0"/>
              <a:t> </a:t>
            </a:r>
            <a:r>
              <a:rPr lang="en-US" sz="1800" dirty="0" err="1" smtClean="0"/>
              <a:t>dhe</a:t>
            </a:r>
            <a:r>
              <a:rPr lang="en-US" sz="1800" dirty="0" smtClean="0"/>
              <a:t> </a:t>
            </a:r>
            <a:r>
              <a:rPr lang="en-US" sz="1800" dirty="0" err="1" smtClean="0"/>
              <a:t>përcaktime</a:t>
            </a:r>
            <a:r>
              <a:rPr lang="en-US" sz="1800" dirty="0" smtClean="0"/>
              <a:t> </a:t>
            </a:r>
            <a:r>
              <a:rPr lang="en-US" sz="1800" dirty="0" err="1" smtClean="0"/>
              <a:t>shtesë</a:t>
            </a:r>
            <a:r>
              <a:rPr lang="en-US" sz="1800" dirty="0" smtClean="0"/>
              <a:t> </a:t>
            </a:r>
            <a:r>
              <a:rPr lang="en-US" sz="1800" dirty="0" err="1" smtClean="0"/>
              <a:t>nga</a:t>
            </a:r>
            <a:r>
              <a:rPr lang="en-US" sz="1800" dirty="0" smtClean="0"/>
              <a:t> </a:t>
            </a:r>
            <a:r>
              <a:rPr lang="en-US" sz="1800" dirty="0" err="1" smtClean="0"/>
              <a:t>ato</a:t>
            </a:r>
            <a:r>
              <a:rPr lang="en-US" sz="1800" dirty="0" smtClean="0"/>
              <a:t> </a:t>
            </a:r>
            <a:r>
              <a:rPr lang="en-US" sz="1800" dirty="0" err="1" smtClean="0"/>
              <a:t>të</a:t>
            </a:r>
            <a:r>
              <a:rPr lang="en-US" sz="1800" dirty="0" smtClean="0"/>
              <a:t> </a:t>
            </a:r>
            <a:r>
              <a:rPr lang="en-US" sz="1800" dirty="0" err="1" smtClean="0"/>
              <a:t>Kushtetutës</a:t>
            </a:r>
            <a:r>
              <a:rPr lang="en-US" sz="1800" dirty="0" smtClean="0"/>
              <a:t> </a:t>
            </a:r>
            <a:r>
              <a:rPr lang="en-US" sz="1800" dirty="0" err="1" smtClean="0"/>
              <a:t>në</a:t>
            </a:r>
            <a:r>
              <a:rPr lang="en-US" sz="1800" dirty="0" smtClean="0"/>
              <a:t> </a:t>
            </a:r>
            <a:r>
              <a:rPr lang="en-US" sz="1800" dirty="0" err="1" smtClean="0"/>
              <a:t>luidhje</a:t>
            </a:r>
            <a:r>
              <a:rPr lang="en-US" sz="1800" dirty="0" smtClean="0"/>
              <a:t> me </a:t>
            </a:r>
            <a:r>
              <a:rPr lang="en-US" sz="1800" dirty="0" err="1" smtClean="0"/>
              <a:t>këtë</a:t>
            </a:r>
            <a:r>
              <a:rPr lang="en-US" sz="1800" dirty="0" smtClean="0"/>
              <a:t> </a:t>
            </a:r>
            <a:r>
              <a:rPr lang="en-US" sz="1800" dirty="0" err="1" smtClean="0"/>
              <a:t>proces</a:t>
            </a:r>
            <a:r>
              <a:rPr lang="en-US" sz="1800" dirty="0" smtClean="0"/>
              <a:t>. </a:t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200" b="1" dirty="0" smtClean="0">
              <a:solidFill>
                <a:schemeClr val="tx1"/>
              </a:solidFill>
            </a:endParaRPr>
          </a:p>
          <a:p>
            <a:pPr algn="l"/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791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28601"/>
            <a:ext cx="86868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q-AL" sz="1600" b="1" u="sng" dirty="0"/>
              <a:t>SHEMBULL 4</a:t>
            </a:r>
            <a:endParaRPr lang="en-US" sz="1600" dirty="0"/>
          </a:p>
          <a:p>
            <a:pPr algn="ctr"/>
            <a:r>
              <a:rPr lang="sq-AL" sz="1600" b="1" u="sng" dirty="0"/>
              <a:t>LIGJI NR. 84/2016</a:t>
            </a:r>
            <a:endParaRPr lang="en-US" sz="1600" dirty="0"/>
          </a:p>
          <a:p>
            <a:r>
              <a:rPr lang="sq-AL" sz="1600" dirty="0"/>
              <a:t> </a:t>
            </a:r>
            <a:r>
              <a:rPr lang="sq-AL" sz="1600" b="1" u="sng" dirty="0" smtClean="0"/>
              <a:t>Neni 36</a:t>
            </a:r>
            <a:r>
              <a:rPr lang="en-US" sz="1600" b="1" u="sng" dirty="0" smtClean="0"/>
              <a:t>, </a:t>
            </a:r>
            <a:r>
              <a:rPr lang="en-US" sz="1600" b="1" u="sng" dirty="0" err="1" smtClean="0"/>
              <a:t>pika</a:t>
            </a:r>
            <a:r>
              <a:rPr lang="en-US" sz="1600" b="1" u="sng" dirty="0" smtClean="0"/>
              <a:t> 1</a:t>
            </a:r>
          </a:p>
          <a:p>
            <a:endParaRPr lang="en-US" sz="1000" dirty="0"/>
          </a:p>
          <a:p>
            <a:pPr marL="228600" indent="-228600"/>
            <a:r>
              <a:rPr lang="en-US" sz="1600" dirty="0" smtClean="0"/>
              <a:t>	</a:t>
            </a:r>
            <a:r>
              <a:rPr lang="sq-AL" sz="1600" dirty="0" smtClean="0"/>
              <a:t>Institucionet </a:t>
            </a:r>
            <a:r>
              <a:rPr lang="sq-AL" sz="1600" dirty="0"/>
              <a:t>e rivlerësimit në bashkëpunim me Drejtorinë e Sigurisë së Informacionit të Klasifikuar</a:t>
            </a:r>
            <a:r>
              <a:rPr lang="en-US" sz="1600" dirty="0"/>
              <a:t> </a:t>
            </a:r>
            <a:r>
              <a:rPr lang="en-US" sz="1600" dirty="0" err="1" smtClean="0"/>
              <a:t>janë</a:t>
            </a:r>
            <a:r>
              <a:rPr lang="en-US" sz="1600" dirty="0"/>
              <a:t> </a:t>
            </a:r>
            <a:r>
              <a:rPr lang="sq-AL" sz="1600" dirty="0" smtClean="0"/>
              <a:t>AUTORITETI</a:t>
            </a:r>
            <a:r>
              <a:rPr lang="en-US" sz="1600" dirty="0" smtClean="0"/>
              <a:t> </a:t>
            </a:r>
            <a:r>
              <a:rPr lang="sq-AL" sz="1600" dirty="0"/>
              <a:t>PËRGJEGJËS PËR KONTROLLIN E FIGURËS. Drejtoria e Sigurisë së Informacionit të Klasifikuar KA TË DREJTË TË CAKTOJË NJË PERSONEL SHTESË, për të kryer kontrollin e figurës për qëllim të këtij ligji. Personat që kryejnë kontrollin e figurës përmbushin standardet e zbatueshme për mbrojtjen e privatësisë dhe të konfidencialitetit në detyrë.</a:t>
            </a:r>
            <a:endParaRPr lang="en-US" sz="1600" dirty="0"/>
          </a:p>
          <a:p>
            <a:r>
              <a:rPr lang="sq-AL" sz="1600" b="1" dirty="0">
                <a:solidFill>
                  <a:srgbClr val="C00000"/>
                </a:solidFill>
              </a:rPr>
              <a:t> </a:t>
            </a:r>
            <a:endParaRPr lang="en-US" sz="1600" dirty="0">
              <a:solidFill>
                <a:srgbClr val="C00000"/>
              </a:solidFill>
            </a:endParaRPr>
          </a:p>
          <a:p>
            <a:r>
              <a:rPr lang="en-US" sz="1600" dirty="0" smtClean="0"/>
              <a:t>     </a:t>
            </a:r>
            <a:r>
              <a:rPr lang="sq-AL" sz="1600" dirty="0" smtClean="0"/>
              <a:t>Institucionet </a:t>
            </a:r>
            <a:r>
              <a:rPr lang="sq-AL" sz="1600" dirty="0"/>
              <a:t>e rivlerësimit në bashkëpunim me Drejtorinë e Sigurisë së Informacionit të Klasifikuar janë</a:t>
            </a:r>
            <a:r>
              <a:rPr lang="sq-AL" sz="1600" b="1" dirty="0"/>
              <a:t> </a:t>
            </a:r>
            <a:r>
              <a:rPr lang="sq-AL" sz="1600" dirty="0" smtClean="0"/>
              <a:t>AUTORITETI PËRGJEGJËS PËR </a:t>
            </a:r>
            <a:r>
              <a:rPr lang="en-US" sz="1600" dirty="0" smtClean="0"/>
              <a:t>ADMINISTRIMIN E </a:t>
            </a:r>
            <a:r>
              <a:rPr lang="sq-AL" sz="1600" dirty="0" smtClean="0"/>
              <a:t>KONTROLLI</a:t>
            </a:r>
            <a:r>
              <a:rPr lang="en-US" sz="1600" dirty="0"/>
              <a:t>T</a:t>
            </a:r>
            <a:r>
              <a:rPr lang="sq-AL" sz="1600" dirty="0" smtClean="0"/>
              <a:t> E FIGURËS. </a:t>
            </a:r>
            <a:r>
              <a:rPr lang="sq-AL" sz="1600" dirty="0"/>
              <a:t>Drejtoria e Sigurisë së Informacionit të Klasifikuar </a:t>
            </a:r>
            <a:r>
              <a:rPr lang="en-US" sz="1600" dirty="0" smtClean="0"/>
              <a:t>CAKTON PERSONAL </a:t>
            </a:r>
            <a:r>
              <a:rPr lang="en-US" sz="1600" dirty="0" err="1" smtClean="0"/>
              <a:t>të</a:t>
            </a:r>
            <a:r>
              <a:rPr lang="en-US" sz="1600" dirty="0" smtClean="0"/>
              <a:t> mjaftueshëm BRENDA DEPARTAMENTIT TË SAJ PËRGJEGJËS PËR RIVLERËSIMIN PËR</a:t>
            </a:r>
            <a:r>
              <a:rPr lang="en-US" sz="1600" dirty="0"/>
              <a:t> </a:t>
            </a:r>
            <a:r>
              <a:rPr lang="en-US" sz="1600" dirty="0" smtClean="0"/>
              <a:t>TË ADMINISTRUAR KONTROLLIN E FIGURËS. </a:t>
            </a:r>
            <a:r>
              <a:rPr lang="sq-AL" sz="1600" dirty="0" smtClean="0"/>
              <a:t>Personat </a:t>
            </a:r>
            <a:r>
              <a:rPr lang="sq-AL" sz="1600" dirty="0"/>
              <a:t>që kryejnë kontrollin e figurës përmbushin standardet e zbatueshme për mbrojtjen e privatësisë dhe të konfidencialitetit në detyrë</a:t>
            </a:r>
            <a:r>
              <a:rPr lang="sq-AL" sz="1600" dirty="0" smtClean="0"/>
              <a:t>.</a:t>
            </a:r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 </a:t>
            </a:r>
            <a:r>
              <a:rPr lang="en-US" sz="1600" dirty="0" err="1" smtClean="0"/>
              <a:t>Në</a:t>
            </a:r>
            <a:r>
              <a:rPr lang="en-US" sz="1600" dirty="0" smtClean="0"/>
              <a:t> </a:t>
            </a:r>
            <a:r>
              <a:rPr lang="en-US" sz="1600" dirty="0" err="1" smtClean="0"/>
              <a:t>kundërshtim</a:t>
            </a:r>
            <a:r>
              <a:rPr lang="en-US" sz="1600" dirty="0" smtClean="0"/>
              <a:t> me </a:t>
            </a:r>
            <a:r>
              <a:rPr lang="en-US" sz="1600" dirty="0" err="1" smtClean="0"/>
              <a:t>Kushtetutën</a:t>
            </a:r>
            <a:r>
              <a:rPr lang="en-US" sz="1600" dirty="0" smtClean="0"/>
              <a:t>, </a:t>
            </a:r>
            <a:r>
              <a:rPr lang="en-US" sz="1600" dirty="0" err="1" smtClean="0"/>
              <a:t>ligji</a:t>
            </a:r>
            <a:r>
              <a:rPr lang="en-US" sz="1600" dirty="0" smtClean="0"/>
              <a:t> </a:t>
            </a:r>
            <a:r>
              <a:rPr lang="en-US" sz="1600" dirty="0" err="1" smtClean="0"/>
              <a:t>përcaktion</a:t>
            </a:r>
            <a:r>
              <a:rPr lang="en-US" sz="1600" dirty="0" smtClean="0"/>
              <a:t> se </a:t>
            </a:r>
            <a:r>
              <a:rPr lang="en-US" sz="1600" dirty="0" err="1" smtClean="0"/>
              <a:t>Drejtoria</a:t>
            </a:r>
            <a:r>
              <a:rPr lang="en-US" sz="1600" dirty="0" smtClean="0"/>
              <a:t> (</a:t>
            </a:r>
            <a:r>
              <a:rPr lang="en-US" sz="1600" dirty="0" err="1" smtClean="0"/>
              <a:t>nën</a:t>
            </a:r>
            <a:r>
              <a:rPr lang="en-US" sz="1600" dirty="0" smtClean="0"/>
              <a:t> </a:t>
            </a:r>
            <a:r>
              <a:rPr lang="en-US" sz="1600" dirty="0" err="1" smtClean="0"/>
              <a:t>varësi</a:t>
            </a:r>
            <a:r>
              <a:rPr lang="en-US" sz="1600" dirty="0" smtClean="0"/>
              <a:t> </a:t>
            </a:r>
            <a:r>
              <a:rPr lang="en-US" sz="1600" dirty="0" err="1" smtClean="0"/>
              <a:t>të</a:t>
            </a:r>
            <a:r>
              <a:rPr lang="en-US" sz="1600" dirty="0" smtClean="0"/>
              <a:t> </a:t>
            </a:r>
            <a:r>
              <a:rPr lang="en-US" sz="1600" dirty="0" err="1" smtClean="0"/>
              <a:t>Kryeministrit</a:t>
            </a:r>
            <a:r>
              <a:rPr lang="en-US" sz="1600" dirty="0" smtClean="0"/>
              <a:t>) </a:t>
            </a:r>
            <a:r>
              <a:rPr lang="en-US" sz="1600" dirty="0" err="1" smtClean="0"/>
              <a:t>është</a:t>
            </a:r>
            <a:r>
              <a:rPr lang="en-US" sz="1600" dirty="0" smtClean="0"/>
              <a:t> </a:t>
            </a:r>
            <a:r>
              <a:rPr lang="en-US" sz="1600" dirty="0" err="1" smtClean="0"/>
              <a:t>institucion</a:t>
            </a:r>
            <a:r>
              <a:rPr lang="en-US" sz="1600" dirty="0" smtClean="0"/>
              <a:t> </a:t>
            </a:r>
            <a:r>
              <a:rPr lang="en-US" sz="1600" dirty="0" err="1" smtClean="0"/>
              <a:t>përgjegjës</a:t>
            </a:r>
            <a:r>
              <a:rPr lang="en-US" sz="1600" dirty="0" smtClean="0"/>
              <a:t> </a:t>
            </a:r>
            <a:r>
              <a:rPr lang="en-US" sz="1600" dirty="0" err="1" smtClean="0"/>
              <a:t>drejtpërdrejt</a:t>
            </a:r>
            <a:r>
              <a:rPr lang="en-US" sz="1600" dirty="0" smtClean="0"/>
              <a:t> </a:t>
            </a:r>
            <a:r>
              <a:rPr lang="en-US" sz="1600" dirty="0" err="1" smtClean="0"/>
              <a:t>për</a:t>
            </a:r>
            <a:r>
              <a:rPr lang="en-US" sz="1600" dirty="0" smtClean="0"/>
              <a:t> </a:t>
            </a:r>
            <a:r>
              <a:rPr lang="en-US" sz="1600" dirty="0" err="1" smtClean="0"/>
              <a:t>kontrollin</a:t>
            </a:r>
            <a:r>
              <a:rPr lang="en-US" sz="1600" dirty="0" smtClean="0"/>
              <a:t> e </a:t>
            </a:r>
            <a:r>
              <a:rPr lang="en-US" sz="1600" dirty="0" err="1" smtClean="0"/>
              <a:t>figurës</a:t>
            </a:r>
            <a:r>
              <a:rPr lang="en-US" sz="1600" dirty="0" smtClean="0"/>
              <a:t> </a:t>
            </a:r>
            <a:r>
              <a:rPr lang="en-US" sz="1600" dirty="0" err="1" smtClean="0"/>
              <a:t>dhe</a:t>
            </a:r>
            <a:r>
              <a:rPr lang="en-US" sz="1600" dirty="0" smtClean="0"/>
              <a:t> jo </a:t>
            </a:r>
            <a:r>
              <a:rPr lang="en-US" sz="1600" dirty="0" err="1" smtClean="0"/>
              <a:t>institucion</a:t>
            </a:r>
            <a:r>
              <a:rPr lang="en-US" sz="1600" dirty="0" smtClean="0"/>
              <a:t> </a:t>
            </a:r>
            <a:r>
              <a:rPr lang="en-US" sz="1600" dirty="0" err="1" smtClean="0"/>
              <a:t>që</a:t>
            </a:r>
            <a:r>
              <a:rPr lang="en-US" sz="1600" dirty="0" smtClean="0"/>
              <a:t> </a:t>
            </a:r>
            <a:r>
              <a:rPr lang="en-US" sz="1600" dirty="0" err="1" smtClean="0"/>
              <a:t>thjesht</a:t>
            </a:r>
            <a:r>
              <a:rPr lang="en-US" sz="1600" dirty="0" smtClean="0"/>
              <a:t> </a:t>
            </a:r>
            <a:r>
              <a:rPr lang="en-US" sz="1600" dirty="0" err="1" smtClean="0"/>
              <a:t>administron</a:t>
            </a:r>
            <a:r>
              <a:rPr lang="en-US" sz="1600" dirty="0" smtClean="0"/>
              <a:t> </a:t>
            </a:r>
            <a:r>
              <a:rPr lang="en-US" sz="1600" dirty="0" err="1" smtClean="0"/>
              <a:t>të</a:t>
            </a:r>
            <a:r>
              <a:rPr lang="en-US" sz="1600" dirty="0" smtClean="0"/>
              <a:t> </a:t>
            </a:r>
            <a:r>
              <a:rPr lang="en-US" sz="1600" dirty="0" err="1" smtClean="0"/>
              <a:t>dhëna</a:t>
            </a:r>
            <a:r>
              <a:rPr lang="en-US" sz="1600" dirty="0" smtClean="0"/>
              <a:t> </a:t>
            </a:r>
            <a:r>
              <a:rPr lang="en-US" sz="1600" dirty="0" err="1" smtClean="0"/>
              <a:t>nga</a:t>
            </a:r>
            <a:r>
              <a:rPr lang="en-US" sz="1600" dirty="0" smtClean="0"/>
              <a:t> </a:t>
            </a:r>
            <a:r>
              <a:rPr lang="en-US" sz="1600" dirty="0" err="1" smtClean="0"/>
              <a:t>palë</a:t>
            </a:r>
            <a:r>
              <a:rPr lang="en-US" sz="1600" dirty="0" smtClean="0"/>
              <a:t> </a:t>
            </a:r>
            <a:r>
              <a:rPr lang="en-US" sz="1600" dirty="0" err="1" smtClean="0"/>
              <a:t>të</a:t>
            </a:r>
            <a:r>
              <a:rPr lang="en-US" sz="1600" dirty="0" smtClean="0"/>
              <a:t> </a:t>
            </a:r>
            <a:r>
              <a:rPr lang="en-US" sz="1600" dirty="0" err="1" smtClean="0"/>
              <a:t>treta</a:t>
            </a:r>
            <a:r>
              <a:rPr lang="en-US" sz="1600" dirty="0" smtClean="0"/>
              <a:t> </a:t>
            </a:r>
            <a:r>
              <a:rPr lang="en-US" sz="1600" dirty="0" err="1" smtClean="0"/>
              <a:t>të</a:t>
            </a:r>
            <a:r>
              <a:rPr lang="en-US" sz="1600" dirty="0" smtClean="0"/>
              <a:t> </a:t>
            </a:r>
            <a:r>
              <a:rPr lang="en-US" sz="1600" dirty="0" err="1" smtClean="0"/>
              <a:t>cilat</a:t>
            </a:r>
            <a:r>
              <a:rPr lang="en-US" sz="1600" dirty="0" smtClean="0"/>
              <a:t> ja </a:t>
            </a:r>
            <a:r>
              <a:rPr lang="en-US" sz="1600" dirty="0" err="1" smtClean="0"/>
              <a:t>vë</a:t>
            </a:r>
            <a:r>
              <a:rPr lang="en-US" sz="1600" dirty="0" smtClean="0"/>
              <a:t> </a:t>
            </a:r>
            <a:r>
              <a:rPr lang="en-US" sz="1600" dirty="0" err="1" smtClean="0"/>
              <a:t>në</a:t>
            </a:r>
            <a:r>
              <a:rPr lang="en-US" sz="1600" dirty="0" smtClean="0"/>
              <a:t> </a:t>
            </a:r>
            <a:r>
              <a:rPr lang="en-US" sz="1600" dirty="0" err="1" smtClean="0"/>
              <a:t>dispozicion</a:t>
            </a:r>
            <a:r>
              <a:rPr lang="en-US" sz="1600" dirty="0" smtClean="0"/>
              <a:t> </a:t>
            </a:r>
            <a:r>
              <a:rPr lang="en-US" sz="1600" dirty="0" err="1" smtClean="0"/>
              <a:t>Komisionit</a:t>
            </a:r>
            <a:r>
              <a:rPr lang="en-US" sz="1600" dirty="0" smtClean="0"/>
              <a:t> </a:t>
            </a:r>
            <a:r>
              <a:rPr lang="en-US" sz="1600" dirty="0" err="1" smtClean="0"/>
              <a:t>të</a:t>
            </a:r>
            <a:r>
              <a:rPr lang="en-US" sz="1600" dirty="0" smtClean="0"/>
              <a:t> </a:t>
            </a:r>
            <a:r>
              <a:rPr lang="en-US" sz="1600" dirty="0" err="1" smtClean="0"/>
              <a:t>Vetingut</a:t>
            </a:r>
            <a:r>
              <a:rPr lang="en-US" sz="1600" dirty="0" smtClean="0"/>
              <a:t>. </a:t>
            </a:r>
            <a:r>
              <a:rPr lang="en-US" sz="1600" dirty="0" err="1" smtClean="0"/>
              <a:t>Por</a:t>
            </a:r>
            <a:r>
              <a:rPr lang="en-US" sz="1600" dirty="0" smtClean="0"/>
              <a:t> </a:t>
            </a:r>
            <a:r>
              <a:rPr lang="en-US" sz="1600" dirty="0" err="1" smtClean="0"/>
              <a:t>ky</a:t>
            </a:r>
            <a:r>
              <a:rPr lang="en-US" sz="1600" dirty="0" smtClean="0"/>
              <a:t> </a:t>
            </a:r>
            <a:r>
              <a:rPr lang="en-US" sz="1600" dirty="0" err="1" smtClean="0"/>
              <a:t>lloj</a:t>
            </a:r>
            <a:r>
              <a:rPr lang="en-US" sz="1600" dirty="0"/>
              <a:t> </a:t>
            </a:r>
            <a:r>
              <a:rPr lang="en-US" sz="1600" dirty="0" err="1" smtClean="0"/>
              <a:t>tejkalimi</a:t>
            </a:r>
            <a:r>
              <a:rPr lang="en-US" sz="1600" dirty="0" smtClean="0"/>
              <a:t> </a:t>
            </a:r>
            <a:r>
              <a:rPr lang="en-US" sz="1600" dirty="0" err="1" smtClean="0"/>
              <a:t>antikushtetues</a:t>
            </a:r>
            <a:r>
              <a:rPr lang="en-US" sz="1600" dirty="0" smtClean="0"/>
              <a:t> </a:t>
            </a:r>
            <a:r>
              <a:rPr lang="en-US" sz="1600" dirty="0" err="1" smtClean="0"/>
              <a:t>kompetencash</a:t>
            </a:r>
            <a:r>
              <a:rPr lang="en-US" sz="1600" dirty="0" smtClean="0"/>
              <a:t>, </a:t>
            </a:r>
            <a:r>
              <a:rPr lang="en-US" sz="1600" dirty="0" err="1" smtClean="0"/>
              <a:t>është</a:t>
            </a:r>
            <a:r>
              <a:rPr lang="en-US" sz="1600" dirty="0" smtClean="0"/>
              <a:t> </a:t>
            </a:r>
            <a:r>
              <a:rPr lang="en-US" sz="1600" dirty="0" err="1" smtClean="0"/>
              <a:t>fshehur</a:t>
            </a:r>
            <a:r>
              <a:rPr lang="en-US" sz="1600" dirty="0" smtClean="0"/>
              <a:t> </a:t>
            </a:r>
            <a:r>
              <a:rPr lang="en-US" sz="1600" dirty="0" err="1" smtClean="0"/>
              <a:t>në</a:t>
            </a:r>
            <a:r>
              <a:rPr lang="en-US" sz="1600" dirty="0" smtClean="0"/>
              <a:t> </a:t>
            </a:r>
            <a:r>
              <a:rPr lang="en-US" sz="1600" dirty="0" err="1" smtClean="0"/>
              <a:t>përkthimin</a:t>
            </a:r>
            <a:r>
              <a:rPr lang="en-US" sz="1600" dirty="0" smtClean="0"/>
              <a:t> </a:t>
            </a:r>
            <a:r>
              <a:rPr lang="en-US" sz="1600" dirty="0" err="1" smtClean="0"/>
              <a:t>anglisht</a:t>
            </a:r>
            <a:r>
              <a:rPr lang="en-US" sz="1600" dirty="0" smtClean="0"/>
              <a:t> </a:t>
            </a:r>
            <a:r>
              <a:rPr lang="en-US" sz="1600" dirty="0" err="1" smtClean="0"/>
              <a:t>ku</a:t>
            </a:r>
            <a:r>
              <a:rPr lang="en-US" sz="1600" dirty="0" smtClean="0"/>
              <a:t>, </a:t>
            </a:r>
            <a:r>
              <a:rPr lang="en-US" sz="1600" dirty="0" err="1" smtClean="0"/>
              <a:t>ndryshe</a:t>
            </a:r>
            <a:r>
              <a:rPr lang="en-US" sz="1600" dirty="0" smtClean="0"/>
              <a:t> </a:t>
            </a:r>
            <a:r>
              <a:rPr lang="en-US" sz="1600" dirty="0" err="1" smtClean="0"/>
              <a:t>nga</a:t>
            </a:r>
            <a:r>
              <a:rPr lang="en-US" sz="1600" dirty="0" smtClean="0"/>
              <a:t> </a:t>
            </a:r>
            <a:r>
              <a:rPr lang="en-US" sz="1600" dirty="0" err="1" smtClean="0"/>
              <a:t>ligji</a:t>
            </a:r>
            <a:r>
              <a:rPr lang="en-US" sz="1600" dirty="0" smtClean="0"/>
              <a:t>, </a:t>
            </a:r>
            <a:r>
              <a:rPr lang="en-US" sz="1600" dirty="0" err="1" smtClean="0"/>
              <a:t>Drejtoria</a:t>
            </a:r>
            <a:r>
              <a:rPr lang="en-US" sz="1600" dirty="0" smtClean="0"/>
              <a:t> </a:t>
            </a:r>
            <a:r>
              <a:rPr lang="en-US" sz="1600" dirty="0" err="1" smtClean="0"/>
              <a:t>përcaktohet</a:t>
            </a:r>
            <a:r>
              <a:rPr lang="en-US" sz="1600" dirty="0" smtClean="0"/>
              <a:t> </a:t>
            </a:r>
            <a:r>
              <a:rPr lang="en-US" sz="1600" dirty="0" err="1" smtClean="0"/>
              <a:t>si</a:t>
            </a:r>
            <a:r>
              <a:rPr lang="en-US" sz="1600" dirty="0" smtClean="0"/>
              <a:t> administrator I </a:t>
            </a:r>
            <a:r>
              <a:rPr lang="en-US" sz="1600" dirty="0" err="1" smtClean="0"/>
              <a:t>të</a:t>
            </a:r>
            <a:r>
              <a:rPr lang="en-US" sz="1600" dirty="0" smtClean="0"/>
              <a:t> </a:t>
            </a:r>
            <a:r>
              <a:rPr lang="en-US" sz="1600" dirty="0" err="1" smtClean="0"/>
              <a:t>dhënave</a:t>
            </a:r>
            <a:r>
              <a:rPr lang="en-US" sz="1600" dirty="0" smtClean="0"/>
              <a:t> </a:t>
            </a:r>
            <a:r>
              <a:rPr lang="en-US" sz="1600" dirty="0" err="1" smtClean="0"/>
              <a:t>që</a:t>
            </a:r>
            <a:r>
              <a:rPr lang="en-US" sz="1600" dirty="0" smtClean="0"/>
              <a:t> </a:t>
            </a:r>
            <a:r>
              <a:rPr lang="en-US" sz="1600" dirty="0" err="1" smtClean="0"/>
              <a:t>përdoren</a:t>
            </a:r>
            <a:r>
              <a:rPr lang="en-US" sz="1600" dirty="0" smtClean="0"/>
              <a:t> </a:t>
            </a:r>
            <a:r>
              <a:rPr lang="en-US" sz="1600" dirty="0" err="1" smtClean="0"/>
              <a:t>në</a:t>
            </a:r>
            <a:r>
              <a:rPr lang="en-US" sz="1600" dirty="0" smtClean="0"/>
              <a:t> </a:t>
            </a:r>
            <a:r>
              <a:rPr lang="en-US" sz="1600" dirty="0" err="1" smtClean="0"/>
              <a:t>proces</a:t>
            </a:r>
            <a:r>
              <a:rPr lang="en-US" sz="1600" dirty="0" smtClean="0"/>
              <a:t>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362924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28600"/>
            <a:ext cx="86868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q-AL" b="1" u="sng" dirty="0"/>
              <a:t>SHEMBULL 5</a:t>
            </a:r>
            <a:endParaRPr lang="en-US" dirty="0"/>
          </a:p>
          <a:p>
            <a:pPr algn="ctr"/>
            <a:r>
              <a:rPr lang="sq-AL" b="1" u="sng" dirty="0"/>
              <a:t>Neni </a:t>
            </a:r>
            <a:r>
              <a:rPr lang="sq-AL" b="1" u="sng" dirty="0" smtClean="0"/>
              <a:t>37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i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Ligjit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të</a:t>
            </a:r>
            <a:r>
              <a:rPr lang="en-US" b="1" u="sng" dirty="0" smtClean="0"/>
              <a:t> </a:t>
            </a:r>
            <a:r>
              <a:rPr lang="en-US" b="1" u="sng" dirty="0" err="1"/>
              <a:t>v</a:t>
            </a:r>
            <a:r>
              <a:rPr lang="en-US" b="1" u="sng" dirty="0" err="1" smtClean="0"/>
              <a:t>etingut</a:t>
            </a:r>
            <a:r>
              <a:rPr lang="en-US" b="1" u="sng" dirty="0" smtClean="0"/>
              <a:t> </a:t>
            </a:r>
            <a:r>
              <a:rPr lang="sq-AL" sz="1100" dirty="0"/>
              <a:t> </a:t>
            </a:r>
            <a:endParaRPr lang="en-US" sz="1100" dirty="0"/>
          </a:p>
          <a:p>
            <a:endParaRPr lang="en-US" sz="1000" dirty="0"/>
          </a:p>
          <a:p>
            <a:r>
              <a:rPr lang="en-US" dirty="0" err="1" smtClean="0"/>
              <a:t>Origjinali</a:t>
            </a:r>
            <a:endParaRPr lang="en-US" dirty="0" smtClean="0"/>
          </a:p>
          <a:p>
            <a:endParaRPr lang="en-US" dirty="0" smtClean="0"/>
          </a:p>
          <a:p>
            <a:r>
              <a:rPr lang="sq-AL" dirty="0" smtClean="0"/>
              <a:t>Grupi </a:t>
            </a:r>
            <a:r>
              <a:rPr lang="sq-AL" dirty="0"/>
              <a:t>i punës, gjatë procedurave të kontrollit të figurës, duhet t’u përmbahet kërkesave të përgjithshme si më poshtë:</a:t>
            </a:r>
            <a:endParaRPr lang="en-US" dirty="0"/>
          </a:p>
          <a:p>
            <a:r>
              <a:rPr lang="sq-AL" dirty="0"/>
              <a:t>c</a:t>
            </a:r>
            <a:r>
              <a:rPr lang="sq-AL" dirty="0" smtClean="0"/>
              <a:t>)</a:t>
            </a:r>
            <a:r>
              <a:rPr lang="en-US" dirty="0" smtClean="0"/>
              <a:t> V</a:t>
            </a:r>
            <a:r>
              <a:rPr lang="sq-AL" dirty="0" smtClean="0"/>
              <a:t>lerësimi </a:t>
            </a:r>
            <a:r>
              <a:rPr lang="sq-AL" dirty="0"/>
              <a:t>i përgjithshëm, nëse individi </a:t>
            </a:r>
            <a:r>
              <a:rPr lang="sq-AL" dirty="0" smtClean="0"/>
              <a:t>MUND TË VIHET NËN PRESION </a:t>
            </a:r>
            <a:r>
              <a:rPr lang="sq-AL" dirty="0"/>
              <a:t>nga struktura </a:t>
            </a:r>
            <a:r>
              <a:rPr lang="sq-AL" dirty="0" smtClean="0"/>
              <a:t>kriminale</a:t>
            </a:r>
            <a:r>
              <a:rPr lang="en-US" dirty="0" smtClean="0"/>
              <a:t>;</a:t>
            </a:r>
            <a:endParaRPr lang="en-US" dirty="0"/>
          </a:p>
          <a:p>
            <a:r>
              <a:rPr lang="sq-AL" sz="1100" dirty="0"/>
              <a:t> </a:t>
            </a:r>
            <a:endParaRPr lang="en-US" sz="1100" dirty="0"/>
          </a:p>
          <a:p>
            <a:r>
              <a:rPr lang="en-US" dirty="0" smtClean="0"/>
              <a:t>Si </a:t>
            </a:r>
            <a:r>
              <a:rPr lang="en-US" dirty="0" err="1" smtClean="0"/>
              <a:t>është</a:t>
            </a:r>
            <a:r>
              <a:rPr lang="en-US" dirty="0" smtClean="0"/>
              <a:t> </a:t>
            </a:r>
            <a:r>
              <a:rPr lang="en-US" dirty="0" err="1" smtClean="0"/>
              <a:t>përkthyer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anglisht</a:t>
            </a:r>
            <a:endParaRPr lang="en-US" dirty="0" smtClean="0"/>
          </a:p>
          <a:p>
            <a:r>
              <a:rPr lang="sq-AL" sz="1100" dirty="0">
                <a:solidFill>
                  <a:srgbClr val="C00000"/>
                </a:solidFill>
              </a:rPr>
              <a:t> </a:t>
            </a:r>
            <a:endParaRPr lang="en-US" sz="1000" dirty="0"/>
          </a:p>
          <a:p>
            <a:r>
              <a:rPr lang="sq-AL" dirty="0"/>
              <a:t>Grupi i punës, gjatë procedurave të kontrollit të figurës, duhet t’u përmbahet kërkesave të përgjithshme si më poshtë:</a:t>
            </a:r>
            <a:endParaRPr lang="en-US" dirty="0"/>
          </a:p>
          <a:p>
            <a:r>
              <a:rPr lang="sq-AL" dirty="0"/>
              <a:t>c</a:t>
            </a:r>
            <a:r>
              <a:rPr lang="sq-AL" dirty="0" smtClean="0"/>
              <a:t>)</a:t>
            </a:r>
            <a:r>
              <a:rPr lang="en-US" dirty="0" smtClean="0"/>
              <a:t> </a:t>
            </a:r>
            <a:r>
              <a:rPr lang="en-US" dirty="0"/>
              <a:t>V</a:t>
            </a:r>
            <a:r>
              <a:rPr lang="sq-AL" dirty="0"/>
              <a:t>lerësimi i përgjithshëm, nëse individi </a:t>
            </a:r>
            <a:r>
              <a:rPr lang="en-US" dirty="0" smtClean="0"/>
              <a:t>ËSHTË </a:t>
            </a:r>
            <a:r>
              <a:rPr lang="sq-AL" dirty="0" smtClean="0"/>
              <a:t>NËN PRESION nga </a:t>
            </a:r>
            <a:r>
              <a:rPr lang="sq-AL" dirty="0"/>
              <a:t>struktura kriminale</a:t>
            </a:r>
            <a:r>
              <a:rPr lang="en-US" dirty="0"/>
              <a:t>;</a:t>
            </a:r>
          </a:p>
          <a:p>
            <a:endParaRPr lang="en-US" b="1" u="sng" dirty="0" smtClean="0">
              <a:solidFill>
                <a:srgbClr val="C00000"/>
              </a:solidFill>
            </a:endParaRPr>
          </a:p>
          <a:p>
            <a:r>
              <a:rPr lang="en-US" dirty="0" err="1" smtClean="0"/>
              <a:t>Ligji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Vetingut</a:t>
            </a:r>
            <a:r>
              <a:rPr lang="en-US" dirty="0" smtClean="0"/>
              <a:t> </a:t>
            </a:r>
            <a:r>
              <a:rPr lang="en-US" dirty="0" err="1" smtClean="0"/>
              <a:t>referohet</a:t>
            </a:r>
            <a:r>
              <a:rPr lang="en-US" dirty="0" smtClean="0"/>
              <a:t> </a:t>
            </a:r>
            <a:r>
              <a:rPr lang="en-US" dirty="0" err="1" smtClean="0"/>
              <a:t>ekzistencës</a:t>
            </a:r>
            <a:r>
              <a:rPr lang="en-US" dirty="0" smtClean="0"/>
              <a:t> </a:t>
            </a:r>
            <a:r>
              <a:rPr lang="en-US" dirty="0" err="1" smtClean="0"/>
              <a:t>së</a:t>
            </a:r>
            <a:r>
              <a:rPr lang="en-US" dirty="0" smtClean="0"/>
              <a:t> </a:t>
            </a:r>
            <a:r>
              <a:rPr lang="en-US" dirty="0" err="1" smtClean="0"/>
              <a:t>potencialit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qenë</a:t>
            </a:r>
            <a:r>
              <a:rPr lang="en-US" dirty="0" smtClean="0"/>
              <a:t> </a:t>
            </a:r>
            <a:r>
              <a:rPr lang="en-US" dirty="0" err="1" smtClean="0"/>
              <a:t>nën</a:t>
            </a:r>
            <a:r>
              <a:rPr lang="en-US" dirty="0" smtClean="0"/>
              <a:t> </a:t>
            </a:r>
            <a:r>
              <a:rPr lang="en-US" dirty="0" err="1" smtClean="0"/>
              <a:t>presion</a:t>
            </a:r>
            <a:r>
              <a:rPr lang="en-US" dirty="0" smtClean="0"/>
              <a:t>, </a:t>
            </a:r>
            <a:r>
              <a:rPr lang="en-US" dirty="0" err="1" smtClean="0"/>
              <a:t>ndërkohë</a:t>
            </a:r>
            <a:r>
              <a:rPr lang="en-US" dirty="0" smtClean="0"/>
              <a:t> </a:t>
            </a:r>
            <a:r>
              <a:rPr lang="en-US" dirty="0" err="1" smtClean="0"/>
              <a:t>që</a:t>
            </a:r>
            <a:r>
              <a:rPr lang="en-US" dirty="0" smtClean="0"/>
              <a:t> </a:t>
            </a:r>
            <a:r>
              <a:rPr lang="en-US" dirty="0" err="1" smtClean="0"/>
              <a:t>Kushtetuta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referohet</a:t>
            </a:r>
            <a:r>
              <a:rPr lang="en-US" dirty="0" smtClean="0"/>
              <a:t> </a:t>
            </a:r>
            <a:r>
              <a:rPr lang="en-US" dirty="0" err="1" smtClean="0"/>
              <a:t>vetëm</a:t>
            </a:r>
            <a:r>
              <a:rPr lang="en-US" dirty="0" smtClean="0"/>
              <a:t> </a:t>
            </a:r>
            <a:r>
              <a:rPr lang="en-US" dirty="0" err="1" smtClean="0"/>
              <a:t>rastit</a:t>
            </a:r>
            <a:r>
              <a:rPr lang="en-US" dirty="0" smtClean="0"/>
              <a:t> </a:t>
            </a:r>
            <a:r>
              <a:rPr lang="en-US" dirty="0" err="1" smtClean="0"/>
              <a:t>faktik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qenies</a:t>
            </a:r>
            <a:r>
              <a:rPr lang="en-US" dirty="0" smtClean="0"/>
              <a:t> </a:t>
            </a:r>
            <a:r>
              <a:rPr lang="en-US" dirty="0" err="1" smtClean="0"/>
              <a:t>nën</a:t>
            </a:r>
            <a:r>
              <a:rPr lang="en-US" dirty="0" smtClean="0"/>
              <a:t> </a:t>
            </a:r>
            <a:r>
              <a:rPr lang="en-US" dirty="0" err="1" smtClean="0"/>
              <a:t>presion</a:t>
            </a:r>
            <a:r>
              <a:rPr lang="en-US" dirty="0" smtClean="0"/>
              <a:t>. </a:t>
            </a:r>
            <a:r>
              <a:rPr lang="en-US" dirty="0" err="1" smtClean="0"/>
              <a:t>Kjo</a:t>
            </a:r>
            <a:r>
              <a:rPr lang="en-US" dirty="0" smtClean="0"/>
              <a:t> do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thotë</a:t>
            </a:r>
            <a:r>
              <a:rPr lang="en-US" dirty="0" smtClean="0"/>
              <a:t> se </a:t>
            </a:r>
            <a:r>
              <a:rPr lang="en-US" dirty="0" err="1" smtClean="0"/>
              <a:t>ligji</a:t>
            </a:r>
            <a:r>
              <a:rPr lang="en-US" dirty="0" smtClean="0"/>
              <a:t>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 smtClean="0"/>
              <a:t>kufizuar</a:t>
            </a:r>
            <a:r>
              <a:rPr lang="en-US" dirty="0" smtClean="0"/>
              <a:t> </a:t>
            </a:r>
            <a:r>
              <a:rPr lang="en-US" dirty="0" err="1" smtClean="0"/>
              <a:t>më</a:t>
            </a:r>
            <a:r>
              <a:rPr lang="en-US" dirty="0" smtClean="0"/>
              <a:t> </a:t>
            </a:r>
            <a:r>
              <a:rPr lang="en-US" dirty="0" err="1" smtClean="0"/>
              <a:t>shumë</a:t>
            </a:r>
            <a:r>
              <a:rPr lang="en-US" dirty="0" smtClean="0"/>
              <a:t> se </a:t>
            </a:r>
            <a:r>
              <a:rPr lang="en-US" dirty="0" err="1" smtClean="0"/>
              <a:t>Kushtetuta</a:t>
            </a:r>
            <a:r>
              <a:rPr lang="en-US" dirty="0" smtClean="0"/>
              <a:t>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drejtë</a:t>
            </a:r>
            <a:r>
              <a:rPr lang="en-US" dirty="0" smtClean="0"/>
              <a:t> </a:t>
            </a:r>
            <a:r>
              <a:rPr lang="en-US" dirty="0" err="1" smtClean="0"/>
              <a:t>kushtetuese</a:t>
            </a:r>
            <a:r>
              <a:rPr lang="en-US" dirty="0" smtClean="0"/>
              <a:t>, </a:t>
            </a:r>
            <a:r>
              <a:rPr lang="en-US" dirty="0" err="1" smtClean="0"/>
              <a:t>çfarë</a:t>
            </a:r>
            <a:r>
              <a:rPr lang="en-US" dirty="0" smtClean="0"/>
              <a:t> </a:t>
            </a:r>
            <a:r>
              <a:rPr lang="en-US" dirty="0" err="1" smtClean="0"/>
              <a:t>është</a:t>
            </a:r>
            <a:r>
              <a:rPr lang="en-US" dirty="0" smtClean="0"/>
              <a:t> </a:t>
            </a:r>
            <a:r>
              <a:rPr lang="en-US" dirty="0" err="1" smtClean="0"/>
              <a:t>antikushtetuese</a:t>
            </a:r>
            <a:r>
              <a:rPr lang="en-US" dirty="0" smtClean="0"/>
              <a:t>.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ky</a:t>
            </a:r>
            <a:r>
              <a:rPr lang="en-US" dirty="0" smtClean="0"/>
              <a:t> </a:t>
            </a:r>
            <a:r>
              <a:rPr lang="en-US" dirty="0" err="1" smtClean="0"/>
              <a:t>kapërcim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ligjit</a:t>
            </a:r>
            <a:r>
              <a:rPr lang="en-US" dirty="0" smtClean="0"/>
              <a:t> </a:t>
            </a:r>
            <a:r>
              <a:rPr lang="en-US" dirty="0" err="1" smtClean="0"/>
              <a:t>fshihet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përkthimin</a:t>
            </a:r>
            <a:r>
              <a:rPr lang="en-US" dirty="0" smtClean="0"/>
              <a:t> </a:t>
            </a:r>
            <a:r>
              <a:rPr lang="en-US" dirty="0" err="1" smtClean="0"/>
              <a:t>anglisht</a:t>
            </a:r>
            <a:r>
              <a:rPr lang="en-US" dirty="0" smtClean="0"/>
              <a:t> </a:t>
            </a:r>
            <a:r>
              <a:rPr lang="en-US" dirty="0" err="1" smtClean="0"/>
              <a:t>pasi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përkthim</a:t>
            </a:r>
            <a:r>
              <a:rPr lang="en-US" dirty="0" smtClean="0"/>
              <a:t> </a:t>
            </a:r>
            <a:r>
              <a:rPr lang="en-US" dirty="0" err="1" smtClean="0"/>
              <a:t>përdoret</a:t>
            </a:r>
            <a:r>
              <a:rPr lang="en-US" dirty="0" smtClean="0"/>
              <a:t> </a:t>
            </a:r>
            <a:r>
              <a:rPr lang="en-US" dirty="0" err="1" smtClean="0"/>
              <a:t>formulimi</a:t>
            </a:r>
            <a:r>
              <a:rPr lang="en-US" dirty="0" smtClean="0"/>
              <a:t> </a:t>
            </a:r>
            <a:r>
              <a:rPr lang="en-US" dirty="0" err="1" smtClean="0"/>
              <a:t>kushtetues</a:t>
            </a:r>
            <a:r>
              <a:rPr lang="en-US" dirty="0" smtClean="0"/>
              <a:t> (</a:t>
            </a:r>
            <a:r>
              <a:rPr lang="en-US" dirty="0" err="1" smtClean="0"/>
              <a:t>është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presion</a:t>
            </a:r>
            <a:r>
              <a:rPr lang="en-US" dirty="0" smtClean="0"/>
              <a:t>) </a:t>
            </a:r>
            <a:r>
              <a:rPr lang="en-US" dirty="0" err="1" smtClean="0"/>
              <a:t>dhe</a:t>
            </a:r>
            <a:r>
              <a:rPr lang="en-US" dirty="0" smtClean="0"/>
              <a:t> jo </a:t>
            </a:r>
            <a:r>
              <a:rPr lang="en-US" dirty="0" err="1" smtClean="0"/>
              <a:t>formulimi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vërtetë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ligjit</a:t>
            </a:r>
            <a:r>
              <a:rPr lang="en-US" dirty="0" smtClean="0"/>
              <a:t> (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vihet</a:t>
            </a:r>
            <a:r>
              <a:rPr lang="en-US" dirty="0" smtClean="0"/>
              <a:t> </a:t>
            </a:r>
            <a:r>
              <a:rPr lang="en-US" dirty="0" err="1" smtClean="0"/>
              <a:t>nën</a:t>
            </a:r>
            <a:r>
              <a:rPr lang="en-US" dirty="0" smtClean="0"/>
              <a:t> </a:t>
            </a:r>
            <a:r>
              <a:rPr lang="en-US" dirty="0" err="1" smtClean="0"/>
              <a:t>presion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176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52401"/>
            <a:ext cx="8763000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q-AL" sz="1600" b="1" u="sng" dirty="0"/>
              <a:t>SHEMBULL 6</a:t>
            </a:r>
            <a:endParaRPr lang="en-US" sz="1600" dirty="0"/>
          </a:p>
          <a:p>
            <a:pPr algn="ctr"/>
            <a:r>
              <a:rPr lang="sq-AL" sz="1600" b="1" u="sng" dirty="0"/>
              <a:t>Neni </a:t>
            </a:r>
            <a:r>
              <a:rPr lang="en-US" sz="1600" b="1" u="sng" dirty="0" smtClean="0"/>
              <a:t>54 </a:t>
            </a:r>
            <a:r>
              <a:rPr lang="en-US" sz="1600" b="1" u="sng" dirty="0" err="1"/>
              <a:t>i</a:t>
            </a:r>
            <a:r>
              <a:rPr lang="en-US" sz="1600" b="1" u="sng" dirty="0"/>
              <a:t> </a:t>
            </a:r>
            <a:r>
              <a:rPr lang="en-US" sz="1600" b="1" u="sng" dirty="0" err="1"/>
              <a:t>Ligjit</a:t>
            </a:r>
            <a:r>
              <a:rPr lang="en-US" sz="1600" b="1" u="sng" dirty="0"/>
              <a:t> </a:t>
            </a:r>
            <a:r>
              <a:rPr lang="en-US" sz="1600" b="1" u="sng" dirty="0" err="1" smtClean="0"/>
              <a:t>të</a:t>
            </a:r>
            <a:r>
              <a:rPr lang="en-US" sz="1600" b="1" u="sng" dirty="0" smtClean="0"/>
              <a:t> </a:t>
            </a:r>
            <a:r>
              <a:rPr lang="en-US" sz="1600" b="1" u="sng" dirty="0" err="1"/>
              <a:t>V</a:t>
            </a:r>
            <a:r>
              <a:rPr lang="en-US" sz="1600" b="1" u="sng" dirty="0" err="1" smtClean="0"/>
              <a:t>etingut</a:t>
            </a:r>
            <a:endParaRPr lang="en-US" sz="1000" b="1" u="sng" dirty="0" smtClean="0"/>
          </a:p>
          <a:p>
            <a:endParaRPr lang="en-US" sz="1600" dirty="0" smtClean="0"/>
          </a:p>
          <a:p>
            <a:r>
              <a:rPr lang="en-US" sz="1600" dirty="0" smtClean="0"/>
              <a:t>ORIGJINALI</a:t>
            </a:r>
          </a:p>
          <a:p>
            <a:endParaRPr lang="en-US" sz="1600" dirty="0"/>
          </a:p>
          <a:p>
            <a:r>
              <a:rPr lang="sq-AL" sz="1600" dirty="0" smtClean="0"/>
              <a:t>4</a:t>
            </a:r>
            <a:r>
              <a:rPr lang="sq-AL" sz="1600" dirty="0"/>
              <a:t>. Nëse arrihet marrëveshja e bashkëpunimit, bashkëpunëtori i drejtësisë duhet të japë informacion të plotë dhe pa asnjë rezervë ose kusht, për të gjitha faktet, ngjarjet dhe rrethanat që shërbejnë </a:t>
            </a:r>
            <a:r>
              <a:rPr lang="sq-AL" sz="1600" dirty="0" smtClean="0"/>
              <a:t>SI PROVA VENDIMTARE </a:t>
            </a:r>
            <a:r>
              <a:rPr lang="sq-AL" sz="1600" dirty="0"/>
              <a:t>për zbulimin, hetimin dhe parandalimin e korrupsionit të subjekteve të rivlerësimit. Dëshmia e dhënë me shkrim nga bashkëpunëtori i drejtësisë përpara </a:t>
            </a:r>
            <a:r>
              <a:rPr lang="sq-AL" sz="1600" dirty="0" smtClean="0"/>
              <a:t>prokurorit, PËRBËN NJË PROVË THELBËSORE </a:t>
            </a:r>
            <a:r>
              <a:rPr lang="sq-AL" sz="1600" dirty="0"/>
              <a:t>për procesin e rivlerësimit dhe procese të tjera ligjore.</a:t>
            </a:r>
            <a:endParaRPr lang="en-US" sz="1600" dirty="0"/>
          </a:p>
          <a:p>
            <a:r>
              <a:rPr lang="sq-AL" sz="1100" dirty="0"/>
              <a:t> </a:t>
            </a:r>
            <a:endParaRPr lang="en-US" sz="1100" dirty="0"/>
          </a:p>
          <a:p>
            <a:r>
              <a:rPr lang="en-US" sz="1600" dirty="0" smtClean="0"/>
              <a:t>Si </a:t>
            </a:r>
            <a:r>
              <a:rPr lang="en-US" sz="1600" dirty="0" err="1" smtClean="0"/>
              <a:t>është</a:t>
            </a:r>
            <a:r>
              <a:rPr lang="en-US" sz="1600" dirty="0" smtClean="0"/>
              <a:t> </a:t>
            </a:r>
            <a:r>
              <a:rPr lang="en-US" sz="1600" dirty="0" err="1" smtClean="0"/>
              <a:t>përkthyer</a:t>
            </a:r>
            <a:r>
              <a:rPr lang="en-US" sz="1600" dirty="0" smtClean="0"/>
              <a:t> </a:t>
            </a:r>
            <a:r>
              <a:rPr lang="en-US" sz="1600" dirty="0" err="1" smtClean="0"/>
              <a:t>në</a:t>
            </a:r>
            <a:r>
              <a:rPr lang="en-US" sz="1600" dirty="0" smtClean="0"/>
              <a:t> </a:t>
            </a:r>
            <a:r>
              <a:rPr lang="en-US" sz="1600" dirty="0" err="1" smtClean="0"/>
              <a:t>anglisht</a:t>
            </a:r>
            <a:endParaRPr lang="en-US" sz="1600" dirty="0" smtClean="0"/>
          </a:p>
          <a:p>
            <a:r>
              <a:rPr lang="sq-AL" sz="1000" dirty="0">
                <a:solidFill>
                  <a:srgbClr val="C00000"/>
                </a:solidFill>
              </a:rPr>
              <a:t> </a:t>
            </a:r>
            <a:endParaRPr lang="en-US" sz="1000" dirty="0">
              <a:solidFill>
                <a:srgbClr val="C00000"/>
              </a:solidFill>
            </a:endParaRPr>
          </a:p>
          <a:p>
            <a:r>
              <a:rPr lang="sq-AL" sz="1600" dirty="0"/>
              <a:t>4. Nëse arrihet marrëveshja e bashkëpunimit, bashkëpunëtori i drejtësisë duhet të japë informacion të plotë dhe pa asnjë rezervë ose kusht, për të gjitha faktet, ngjarjet dhe rrethanat që shërbejnë </a:t>
            </a:r>
            <a:r>
              <a:rPr lang="sq-AL" sz="1600" dirty="0" smtClean="0"/>
              <a:t>SI PROVA zbulimin</a:t>
            </a:r>
            <a:r>
              <a:rPr lang="sq-AL" sz="1600" dirty="0"/>
              <a:t>, hetimin dhe parandalimin e korrupsionit të subjekteve të rivlerësimit. Dëshmia e dhënë me shkrim nga bashkëpunëtori i drejtësisë përpara prokurorit, </a:t>
            </a:r>
            <a:r>
              <a:rPr lang="sq-AL" sz="1600" dirty="0" smtClean="0"/>
              <a:t>PËRBËN NJË PROVË </a:t>
            </a:r>
            <a:r>
              <a:rPr lang="en-US" sz="1600" dirty="0" smtClean="0"/>
              <a:t>TË VLEFSHME </a:t>
            </a:r>
            <a:r>
              <a:rPr lang="sq-AL" sz="1600" dirty="0" smtClean="0"/>
              <a:t>për </a:t>
            </a:r>
            <a:r>
              <a:rPr lang="sq-AL" sz="1600" dirty="0"/>
              <a:t>procesin e rivlerësimit dhe procese të tjera ligjore.</a:t>
            </a:r>
            <a:endParaRPr lang="en-US" sz="1600" dirty="0"/>
          </a:p>
          <a:p>
            <a:endParaRPr lang="en-US" sz="1600" b="1" u="sng" dirty="0" smtClean="0">
              <a:solidFill>
                <a:srgbClr val="C00000"/>
              </a:solidFill>
            </a:endParaRPr>
          </a:p>
          <a:p>
            <a:r>
              <a:rPr lang="en-US" sz="1600" dirty="0" err="1" smtClean="0"/>
              <a:t>Ligji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jep</a:t>
            </a:r>
            <a:r>
              <a:rPr lang="en-US" sz="1600" dirty="0" smtClean="0"/>
              <a:t> </a:t>
            </a:r>
            <a:r>
              <a:rPr lang="en-US" sz="1600" dirty="0" err="1" smtClean="0"/>
              <a:t>deklaratës</a:t>
            </a:r>
            <a:r>
              <a:rPr lang="en-US" sz="1600" dirty="0" smtClean="0"/>
              <a:t> para </a:t>
            </a:r>
            <a:r>
              <a:rPr lang="en-US" sz="1600" dirty="0" err="1" smtClean="0"/>
              <a:t>prokurorit</a:t>
            </a:r>
            <a:r>
              <a:rPr lang="en-US" sz="1600" dirty="0" smtClean="0"/>
              <a:t> </a:t>
            </a:r>
            <a:r>
              <a:rPr lang="en-US" sz="1600" dirty="0" err="1" smtClean="0"/>
              <a:t>të</a:t>
            </a:r>
            <a:r>
              <a:rPr lang="en-US" sz="1600" dirty="0" smtClean="0"/>
              <a:t> </a:t>
            </a:r>
            <a:r>
              <a:rPr lang="en-US" sz="1600" dirty="0" err="1" smtClean="0"/>
              <a:t>një</a:t>
            </a:r>
            <a:r>
              <a:rPr lang="en-US" sz="1600" dirty="0" smtClean="0"/>
              <a:t> </a:t>
            </a:r>
            <a:r>
              <a:rPr lang="en-US" sz="1600" dirty="0" err="1" smtClean="0"/>
              <a:t>bashkëpunëtori</a:t>
            </a:r>
            <a:r>
              <a:rPr lang="en-US" sz="1600" dirty="0" smtClean="0"/>
              <a:t> </a:t>
            </a:r>
            <a:r>
              <a:rPr lang="en-US" sz="1600" dirty="0" err="1" smtClean="0"/>
              <a:t>të</a:t>
            </a:r>
            <a:r>
              <a:rPr lang="en-US" sz="1600" dirty="0" smtClean="0"/>
              <a:t> </a:t>
            </a:r>
            <a:r>
              <a:rPr lang="en-US" sz="1600" dirty="0" err="1" smtClean="0"/>
              <a:t>drejtësisë</a:t>
            </a:r>
            <a:r>
              <a:rPr lang="en-US" sz="1600" dirty="0" smtClean="0"/>
              <a:t> </a:t>
            </a:r>
            <a:r>
              <a:rPr lang="en-US" sz="1600" dirty="0" err="1" smtClean="0"/>
              <a:t>vlerën</a:t>
            </a:r>
            <a:r>
              <a:rPr lang="en-US" sz="1600" dirty="0" smtClean="0"/>
              <a:t> e </a:t>
            </a:r>
            <a:r>
              <a:rPr lang="en-US" sz="1600" dirty="0" err="1" smtClean="0"/>
              <a:t>provës</a:t>
            </a:r>
            <a:r>
              <a:rPr lang="en-US" sz="1600" dirty="0" smtClean="0"/>
              <a:t> VENDIMTARE, </a:t>
            </a:r>
            <a:r>
              <a:rPr lang="en-US" sz="1600" dirty="0" err="1" smtClean="0"/>
              <a:t>pra</a:t>
            </a:r>
            <a:r>
              <a:rPr lang="en-US" sz="1600" dirty="0" smtClean="0"/>
              <a:t> </a:t>
            </a:r>
            <a:r>
              <a:rPr lang="en-US" sz="1600" dirty="0" err="1" smtClean="0"/>
              <a:t>superiore</a:t>
            </a:r>
            <a:r>
              <a:rPr lang="en-US" sz="1600" dirty="0" smtClean="0"/>
              <a:t> </a:t>
            </a:r>
            <a:r>
              <a:rPr lang="en-US" sz="1600" dirty="0" err="1" smtClean="0"/>
              <a:t>në</a:t>
            </a:r>
            <a:r>
              <a:rPr lang="en-US" sz="1600" dirty="0" smtClean="0"/>
              <a:t> </a:t>
            </a:r>
            <a:r>
              <a:rPr lang="en-US" sz="1600" dirty="0" err="1" smtClean="0"/>
              <a:t>raport</a:t>
            </a:r>
            <a:r>
              <a:rPr lang="en-US" sz="1600" dirty="0" smtClean="0"/>
              <a:t> me </a:t>
            </a:r>
            <a:r>
              <a:rPr lang="en-US" sz="1600" dirty="0" err="1" smtClean="0"/>
              <a:t>provat</a:t>
            </a:r>
            <a:r>
              <a:rPr lang="en-US" sz="1600" dirty="0" smtClean="0"/>
              <a:t> e </a:t>
            </a:r>
            <a:r>
              <a:rPr lang="en-US" sz="1600" dirty="0" err="1" smtClean="0"/>
              <a:t>tjera</a:t>
            </a:r>
            <a:r>
              <a:rPr lang="en-US" sz="1600" dirty="0" smtClean="0"/>
              <a:t>, </a:t>
            </a:r>
            <a:r>
              <a:rPr lang="en-US" sz="1600" dirty="0" err="1" smtClean="0"/>
              <a:t>në</a:t>
            </a:r>
            <a:r>
              <a:rPr lang="en-US" sz="1600" dirty="0" smtClean="0"/>
              <a:t> </a:t>
            </a:r>
            <a:r>
              <a:rPr lang="en-US" sz="1600" dirty="0" err="1" smtClean="0"/>
              <a:t>procesin</a:t>
            </a:r>
            <a:r>
              <a:rPr lang="en-US" sz="1600" dirty="0" smtClean="0"/>
              <a:t> e </a:t>
            </a:r>
            <a:r>
              <a:rPr lang="en-US" sz="1600" dirty="0" err="1" smtClean="0"/>
              <a:t>vetingut</a:t>
            </a:r>
            <a:r>
              <a:rPr lang="en-US" sz="1600" dirty="0" smtClean="0"/>
              <a:t>, </a:t>
            </a:r>
            <a:r>
              <a:rPr lang="en-US" sz="1600" dirty="0" err="1" smtClean="0"/>
              <a:t>ndërkohë</a:t>
            </a:r>
            <a:r>
              <a:rPr lang="en-US" sz="1600" dirty="0" smtClean="0"/>
              <a:t> </a:t>
            </a:r>
            <a:r>
              <a:rPr lang="en-US" sz="1600" dirty="0" err="1" smtClean="0"/>
              <a:t>që</a:t>
            </a:r>
            <a:r>
              <a:rPr lang="en-US" sz="1600" dirty="0" smtClean="0"/>
              <a:t> e </a:t>
            </a:r>
            <a:r>
              <a:rPr lang="en-US" sz="1600" dirty="0" err="1" smtClean="0"/>
              <a:t>njejta</a:t>
            </a:r>
            <a:r>
              <a:rPr lang="en-US" sz="1600" dirty="0" smtClean="0"/>
              <a:t> </a:t>
            </a:r>
            <a:r>
              <a:rPr lang="en-US" sz="1600" dirty="0" err="1" smtClean="0"/>
              <a:t>deklaratë</a:t>
            </a:r>
            <a:r>
              <a:rPr lang="en-US" sz="1600" dirty="0" smtClean="0"/>
              <a:t> </a:t>
            </a:r>
            <a:r>
              <a:rPr lang="en-US" sz="1600" dirty="0" err="1" smtClean="0"/>
              <a:t>në</a:t>
            </a:r>
            <a:r>
              <a:rPr lang="en-US" sz="1600" dirty="0" smtClean="0"/>
              <a:t> </a:t>
            </a:r>
            <a:r>
              <a:rPr lang="en-US" sz="1600" dirty="0" err="1" smtClean="0"/>
              <a:t>një</a:t>
            </a:r>
            <a:r>
              <a:rPr lang="en-US" sz="1600" dirty="0" smtClean="0"/>
              <a:t> </a:t>
            </a:r>
            <a:r>
              <a:rPr lang="en-US" sz="1600" dirty="0" err="1" smtClean="0"/>
              <a:t>proces</a:t>
            </a:r>
            <a:r>
              <a:rPr lang="en-US" sz="1600" dirty="0" smtClean="0"/>
              <a:t> normal </a:t>
            </a:r>
            <a:r>
              <a:rPr lang="en-US" sz="1600" dirty="0" err="1" smtClean="0"/>
              <a:t>të</a:t>
            </a:r>
            <a:r>
              <a:rPr lang="en-US" sz="1600" dirty="0" smtClean="0"/>
              <a:t> </a:t>
            </a:r>
            <a:r>
              <a:rPr lang="en-US" sz="1600" dirty="0" err="1" smtClean="0"/>
              <a:t>drejtësisë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nënshtrohet</a:t>
            </a:r>
            <a:r>
              <a:rPr lang="en-US" sz="1600" dirty="0" smtClean="0"/>
              <a:t> </a:t>
            </a:r>
            <a:r>
              <a:rPr lang="en-US" sz="1600" dirty="0" err="1" smtClean="0"/>
              <a:t>gjykimit</a:t>
            </a:r>
            <a:r>
              <a:rPr lang="en-US" sz="1600" dirty="0" smtClean="0"/>
              <a:t> </a:t>
            </a:r>
            <a:r>
              <a:rPr lang="en-US" sz="1600" dirty="0" err="1" smtClean="0"/>
              <a:t>gjyqësor</a:t>
            </a:r>
            <a:r>
              <a:rPr lang="en-US" sz="1600" dirty="0" smtClean="0"/>
              <a:t> </a:t>
            </a:r>
            <a:r>
              <a:rPr lang="en-US" sz="1600" dirty="0" err="1" smtClean="0"/>
              <a:t>për</a:t>
            </a:r>
            <a:r>
              <a:rPr lang="en-US" sz="1600" dirty="0" smtClean="0"/>
              <a:t> </a:t>
            </a:r>
            <a:r>
              <a:rPr lang="en-US" sz="1600" dirty="0" err="1" smtClean="0"/>
              <a:t>të</a:t>
            </a:r>
            <a:r>
              <a:rPr lang="en-US" sz="1600" dirty="0" smtClean="0"/>
              <a:t> </a:t>
            </a:r>
            <a:r>
              <a:rPr lang="en-US" sz="1600" dirty="0" err="1" smtClean="0"/>
              <a:t>përcaktuar</a:t>
            </a:r>
            <a:r>
              <a:rPr lang="en-US" sz="1600" dirty="0" smtClean="0"/>
              <a:t> </a:t>
            </a:r>
            <a:r>
              <a:rPr lang="en-US" sz="1600" dirty="0" err="1" smtClean="0"/>
              <a:t>vlerën</a:t>
            </a:r>
            <a:r>
              <a:rPr lang="en-US" sz="1600" dirty="0" smtClean="0"/>
              <a:t> e </a:t>
            </a:r>
            <a:r>
              <a:rPr lang="en-US" sz="1600" dirty="0" err="1" smtClean="0"/>
              <a:t>saj</a:t>
            </a:r>
            <a:r>
              <a:rPr lang="en-US" sz="1600" dirty="0" smtClean="0"/>
              <a:t>. </a:t>
            </a:r>
            <a:r>
              <a:rPr lang="en-US" sz="1600" dirty="0" err="1" smtClean="0"/>
              <a:t>Ky</a:t>
            </a:r>
            <a:r>
              <a:rPr lang="en-US" sz="1600" dirty="0" smtClean="0"/>
              <a:t> </a:t>
            </a:r>
            <a:r>
              <a:rPr lang="en-US" sz="1600" dirty="0" err="1" smtClean="0"/>
              <a:t>kapërxim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ligjit</a:t>
            </a:r>
            <a:r>
              <a:rPr lang="en-US" sz="1600" dirty="0" smtClean="0"/>
              <a:t>, </a:t>
            </a:r>
            <a:r>
              <a:rPr lang="en-US" sz="1600" dirty="0" err="1" smtClean="0"/>
              <a:t>është</a:t>
            </a:r>
            <a:r>
              <a:rPr lang="en-US" sz="1600" dirty="0" smtClean="0"/>
              <a:t> </a:t>
            </a:r>
            <a:r>
              <a:rPr lang="en-US" sz="1600" dirty="0" err="1" smtClean="0"/>
              <a:t>fshehur</a:t>
            </a:r>
            <a:r>
              <a:rPr lang="en-US" sz="1600" dirty="0" smtClean="0"/>
              <a:t> </a:t>
            </a:r>
            <a:r>
              <a:rPr lang="en-US" sz="1600" dirty="0" err="1" smtClean="0"/>
              <a:t>në</a:t>
            </a:r>
            <a:r>
              <a:rPr lang="en-US" sz="1600" dirty="0" smtClean="0"/>
              <a:t> </a:t>
            </a:r>
            <a:r>
              <a:rPr lang="en-US" sz="1600" dirty="0" err="1" smtClean="0"/>
              <a:t>përkthimin</a:t>
            </a:r>
            <a:r>
              <a:rPr lang="en-US" sz="1600" dirty="0" smtClean="0"/>
              <a:t> </a:t>
            </a:r>
            <a:r>
              <a:rPr lang="en-US" sz="1600" dirty="0" err="1" smtClean="0"/>
              <a:t>anglisht</a:t>
            </a:r>
            <a:r>
              <a:rPr lang="en-US" sz="1600" dirty="0" smtClean="0"/>
              <a:t> duke </a:t>
            </a:r>
            <a:r>
              <a:rPr lang="en-US" sz="1600" dirty="0" err="1" smtClean="0"/>
              <a:t>përdorur</a:t>
            </a:r>
            <a:r>
              <a:rPr lang="en-US" sz="1600" dirty="0" smtClean="0"/>
              <a:t> </a:t>
            </a:r>
            <a:r>
              <a:rPr lang="en-US" sz="1600" dirty="0" err="1" smtClean="0"/>
              <a:t>terma</a:t>
            </a:r>
            <a:r>
              <a:rPr lang="en-US" sz="1600" dirty="0" smtClean="0"/>
              <a:t> </a:t>
            </a:r>
            <a:r>
              <a:rPr lang="en-US" sz="1600" dirty="0" err="1" smtClean="0"/>
              <a:t>më</a:t>
            </a:r>
            <a:r>
              <a:rPr lang="en-US" sz="1600" dirty="0" smtClean="0"/>
              <a:t> </a:t>
            </a:r>
            <a:r>
              <a:rPr lang="en-US" sz="1600" dirty="0" err="1" smtClean="0"/>
              <a:t>të</a:t>
            </a:r>
            <a:r>
              <a:rPr lang="en-US" sz="1600" dirty="0" smtClean="0"/>
              <a:t> </a:t>
            </a:r>
            <a:r>
              <a:rPr lang="en-US" sz="1600" dirty="0" err="1" smtClean="0"/>
              <a:t>zbutur</a:t>
            </a:r>
            <a:r>
              <a:rPr lang="en-US" sz="1600" dirty="0" smtClean="0"/>
              <a:t> </a:t>
            </a:r>
            <a:r>
              <a:rPr lang="en-US" sz="1600" dirty="0" err="1" smtClean="0"/>
              <a:t>në</a:t>
            </a:r>
            <a:r>
              <a:rPr lang="en-US" sz="1600" dirty="0" smtClean="0"/>
              <a:t> </a:t>
            </a:r>
            <a:r>
              <a:rPr lang="en-US" sz="1600" dirty="0" err="1" smtClean="0"/>
              <a:t>lidhje</a:t>
            </a:r>
            <a:r>
              <a:rPr lang="en-US" sz="1600" dirty="0" smtClean="0"/>
              <a:t> me </a:t>
            </a:r>
            <a:r>
              <a:rPr lang="en-US" sz="1600" dirty="0" err="1" smtClean="0"/>
              <a:t>deklaratën</a:t>
            </a:r>
            <a:r>
              <a:rPr lang="en-US" sz="1600" dirty="0" smtClean="0"/>
              <a:t> e </a:t>
            </a:r>
            <a:r>
              <a:rPr lang="en-US" sz="1600" dirty="0" err="1" smtClean="0"/>
              <a:t>bashkëpunëtorit</a:t>
            </a:r>
            <a:r>
              <a:rPr lang="en-US" sz="1600" dirty="0" smtClean="0"/>
              <a:t>.</a:t>
            </a:r>
          </a:p>
          <a:p>
            <a:endParaRPr lang="en-US" sz="16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08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119</Words>
  <Application>Microsoft Office PowerPoint</Application>
  <PresentationFormat>On-screen Show (4:3)</PresentationFormat>
  <Paragraphs>55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SHEMBULL 2 Neni B, pika 3 i Kushtetutës  ORIGJINALI    Vëzhguesi ndërkombëtar ushtron këto detyra:  a. i jep rekomandime Kuvendit lidhur me kualifikimin dhe përzgjedhjen e kandidatëve për pozicionin e anëtarit të Komisionit, gjyqtarit të Kolegjit të Apelimit dhe Komisionerit Publik;  Si është përkthyer më anglisht   Vëzhguesi ndërkombëtar ushtron këto detyra:  a. i jep rekomandime Kuvendit lidhur me kualifikimin dhe përzgjedhjen e kandidatëve për pozicionin e anëtarit të Komisionit, gjyqtarit të Kolegjit të Apelimit dhe Komisionerit Publik, NË PËRPUTHJE ME RREGULLAT E PËRCAKTUAR ME LIGJ.   Shtesa që i është bërë në përkthim kësaj pike të nenit B, i keqinformon sikur Kushtetuta i ka dhënë Kuvendit të cilat ajo në fakt i ruan për vete dhe nuk ja ka deleguar askujt. Në këtë mënyrë, duket sikur Kuvendi ka të drejtën të krijojë me ligjin e vetingut rregulla dhe përcaktime shtesë nga ato të Kushtetutës në luidhje me këtë proces.     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Gazment Bardhi</dc:creator>
  <cp:lastModifiedBy>Opinion1</cp:lastModifiedBy>
  <cp:revision>20</cp:revision>
  <dcterms:created xsi:type="dcterms:W3CDTF">2016-12-06T10:26:32Z</dcterms:created>
  <dcterms:modified xsi:type="dcterms:W3CDTF">2016-12-06T15:17:19Z</dcterms:modified>
</cp:coreProperties>
</file>